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567" r:id="rId3"/>
    <p:sldId id="662" r:id="rId5"/>
    <p:sldId id="672" r:id="rId6"/>
    <p:sldId id="661" r:id="rId7"/>
    <p:sldId id="664" r:id="rId8"/>
    <p:sldId id="619" r:id="rId9"/>
    <p:sldId id="635" r:id="rId10"/>
    <p:sldId id="637" r:id="rId11"/>
    <p:sldId id="638" r:id="rId12"/>
    <p:sldId id="639" r:id="rId13"/>
    <p:sldId id="640" r:id="rId14"/>
    <p:sldId id="641" r:id="rId15"/>
    <p:sldId id="642" r:id="rId16"/>
    <p:sldId id="657" r:id="rId17"/>
    <p:sldId id="666" r:id="rId18"/>
    <p:sldId id="665" r:id="rId19"/>
    <p:sldId id="663" r:id="rId20"/>
    <p:sldId id="658" r:id="rId21"/>
    <p:sldId id="660" r:id="rId22"/>
    <p:sldId id="643" r:id="rId23"/>
    <p:sldId id="644" r:id="rId24"/>
    <p:sldId id="645" r:id="rId25"/>
    <p:sldId id="647" r:id="rId26"/>
    <p:sldId id="648" r:id="rId27"/>
    <p:sldId id="650" r:id="rId28"/>
    <p:sldId id="651"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60000"/>
    <a:srgbClr val="6F179F"/>
    <a:srgbClr val="007BC0"/>
    <a:srgbClr val="E6E6E6"/>
    <a:srgbClr val="FBFBFB"/>
    <a:srgbClr val="FFFFFF"/>
    <a:srgbClr val="CC0000"/>
    <a:srgbClr val="DE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93850" autoAdjust="0"/>
  </p:normalViewPr>
  <p:slideViewPr>
    <p:cSldViewPr snapToGrid="0">
      <p:cViewPr varScale="1">
        <p:scale>
          <a:sx n="101" d="100"/>
          <a:sy n="101" d="100"/>
        </p:scale>
        <p:origin x="456" y="54"/>
      </p:cViewPr>
      <p:guideLst>
        <p:guide orient="horz" pos="2145"/>
        <p:guide pos="2880"/>
      </p:guideLst>
    </p:cSldViewPr>
  </p:slideViewPr>
  <p:outlineViewPr>
    <p:cViewPr>
      <p:scale>
        <a:sx n="33" d="100"/>
        <a:sy n="33" d="100"/>
      </p:scale>
      <p:origin x="0" y="-8174"/>
    </p:cViewPr>
  </p:outlineViewPr>
  <p:notesTextViewPr>
    <p:cViewPr>
      <p:scale>
        <a:sx n="300" d="100"/>
        <a:sy n="300" d="100"/>
      </p:scale>
      <p:origin x="0" y="0"/>
    </p:cViewPr>
  </p:notesTextViewPr>
  <p:sorterViewPr>
    <p:cViewPr>
      <p:scale>
        <a:sx n="200" d="100"/>
        <a:sy n="200" d="100"/>
      </p:scale>
      <p:origin x="0" y="47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27.wmf"/><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703953-4C5F-4675-BDEC-5610A4AE67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99CBC-EEB0-4A87-A00F-7B2CC3F9BB1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p:spPr>
      </p:sp>
      <p:sp>
        <p:nvSpPr>
          <p:cNvPr id="52227"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en-US" sz="2400" dirty="0"/>
          </a:p>
        </p:txBody>
      </p:sp>
      <p:sp>
        <p:nvSpPr>
          <p:cNvPr id="4" name="灯片编号占位符 3"/>
          <p:cNvSpPr>
            <a:spLocks noGrp="1"/>
          </p:cNvSpPr>
          <p:nvPr>
            <p:ph type="sldNum" sz="quarter" idx="5"/>
          </p:nvPr>
        </p:nvSpPr>
        <p:spPr/>
        <p:txBody>
          <a:bodyPr/>
          <a:lstStyle/>
          <a:p>
            <a:pPr>
              <a:defRPr/>
            </a:pPr>
            <a:fld id="{BFBB67EC-4C91-411B-B0EA-85C36B14FE2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85A09B4-7C99-4597-84FD-854DFC05A2C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F93407-FB55-48C1-91B6-70EF5210B5F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50811F5-C7A7-4000-AAB2-77A711AC75C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47DBB8E-870F-4BC9-A5B3-B00D06182E6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4EAEA82-ABE4-4DCA-80E5-FCDE697E4DF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F2648EF-83B4-4CC4-ACC0-D5D726B7B86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4126240-84B3-409C-84A0-C0448CBFF5D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8F0F7CF-70F5-4474-B528-9597BA2F84BB}"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6C7968-541A-4730-A267-46B8340FDAC5}"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8BCA962-4649-4324-8234-7FFF2BA3FF9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6BFEA1-BE8D-43F0-A6A9-FFCD040FC0EE}"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BD33D-F32C-49DE-B3CB-101F3F4CF737}"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AC8DE-9D93-46B0-945A-F0E5CED4E6F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2.xml"/><Relationship Id="rId7" Type="http://schemas.openxmlformats.org/officeDocument/2006/relationships/image" Target="../media/image26.png"/><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4.wmf"/><Relationship Id="rId3" Type="http://schemas.openxmlformats.org/officeDocument/2006/relationships/oleObject" Target="../embeddings/oleObject5.bin"/><Relationship Id="rId2" Type="http://schemas.openxmlformats.org/officeDocument/2006/relationships/image" Target="../media/image23.wmf"/><Relationship Id="rId1"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11.bin"/><Relationship Id="rId7" Type="http://schemas.openxmlformats.org/officeDocument/2006/relationships/oleObject" Target="../embeddings/oleObject10.bin"/><Relationship Id="rId6" Type="http://schemas.openxmlformats.org/officeDocument/2006/relationships/image" Target="../media/image29.wmf"/><Relationship Id="rId5" Type="http://schemas.openxmlformats.org/officeDocument/2006/relationships/oleObject" Target="../embeddings/oleObject9.bin"/><Relationship Id="rId4" Type="http://schemas.openxmlformats.org/officeDocument/2006/relationships/image" Target="../media/image28.wmf"/><Relationship Id="rId3" Type="http://schemas.openxmlformats.org/officeDocument/2006/relationships/oleObject" Target="../embeddings/oleObject8.bin"/><Relationship Id="rId2" Type="http://schemas.openxmlformats.org/officeDocument/2006/relationships/image" Target="../media/image27.wmf"/><Relationship Id="rId11" Type="http://schemas.openxmlformats.org/officeDocument/2006/relationships/notesSlide" Target="../notesSlides/notesSlide10.xml"/><Relationship Id="rId10" Type="http://schemas.openxmlformats.org/officeDocument/2006/relationships/vmlDrawing" Target="../drawings/vmlDrawing5.vml"/><Relationship Id="rId1"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7.wmf"/><Relationship Id="rId1"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31.wmf"/><Relationship Id="rId2" Type="http://schemas.openxmlformats.org/officeDocument/2006/relationships/oleObject" Target="../embeddings/oleObject13.bin"/><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27.wmf"/><Relationship Id="rId7" Type="http://schemas.openxmlformats.org/officeDocument/2006/relationships/oleObject" Target="../embeddings/oleObject17.bin"/><Relationship Id="rId6" Type="http://schemas.openxmlformats.org/officeDocument/2006/relationships/image" Target="../media/image34.wmf"/><Relationship Id="rId5" Type="http://schemas.openxmlformats.org/officeDocument/2006/relationships/oleObject" Target="../embeddings/oleObject16.bin"/><Relationship Id="rId4" Type="http://schemas.openxmlformats.org/officeDocument/2006/relationships/image" Target="../media/image33.wmf"/><Relationship Id="rId3" Type="http://schemas.openxmlformats.org/officeDocument/2006/relationships/oleObject" Target="../embeddings/oleObject15.bin"/><Relationship Id="rId2" Type="http://schemas.openxmlformats.org/officeDocument/2006/relationships/image" Target="../media/image32.wmf"/><Relationship Id="rId12" Type="http://schemas.openxmlformats.org/officeDocument/2006/relationships/vmlDrawing" Target="../drawings/vmlDrawing8.vml"/><Relationship Id="rId11" Type="http://schemas.openxmlformats.org/officeDocument/2006/relationships/slideLayout" Target="../slideLayouts/slideLayout2.xml"/><Relationship Id="rId10" Type="http://schemas.openxmlformats.org/officeDocument/2006/relationships/image" Target="../media/image36.png"/><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9" Type="http://schemas.openxmlformats.org/officeDocument/2006/relationships/vmlDrawing" Target="../drawings/vmlDrawing9.vml"/><Relationship Id="rId8" Type="http://schemas.openxmlformats.org/officeDocument/2006/relationships/slideLayout" Target="../slideLayouts/slideLayout2.xml"/><Relationship Id="rId7" Type="http://schemas.openxmlformats.org/officeDocument/2006/relationships/image" Target="../media/image40.jpeg"/><Relationship Id="rId6" Type="http://schemas.openxmlformats.org/officeDocument/2006/relationships/image" Target="../media/image39.wmf"/><Relationship Id="rId5" Type="http://schemas.openxmlformats.org/officeDocument/2006/relationships/oleObject" Target="../embeddings/oleObject20.bin"/><Relationship Id="rId4" Type="http://schemas.openxmlformats.org/officeDocument/2006/relationships/image" Target="../media/image38.wmf"/><Relationship Id="rId3" Type="http://schemas.openxmlformats.org/officeDocument/2006/relationships/oleObject" Target="../embeddings/oleObject19.bin"/><Relationship Id="rId2" Type="http://schemas.openxmlformats.org/officeDocument/2006/relationships/image" Target="../media/image37.wmf"/><Relationship Id="rId1" Type="http://schemas.openxmlformats.org/officeDocument/2006/relationships/oleObject" Target="../embeddings/oleObject18.bin"/></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44.wmf"/><Relationship Id="rId7" Type="http://schemas.openxmlformats.org/officeDocument/2006/relationships/oleObject" Target="../embeddings/oleObject24.bin"/><Relationship Id="rId6" Type="http://schemas.openxmlformats.org/officeDocument/2006/relationships/image" Target="../media/image43.wmf"/><Relationship Id="rId5" Type="http://schemas.openxmlformats.org/officeDocument/2006/relationships/oleObject" Target="../embeddings/oleObject23.bin"/><Relationship Id="rId4" Type="http://schemas.openxmlformats.org/officeDocument/2006/relationships/image" Target="../media/image42.wmf"/><Relationship Id="rId3" Type="http://schemas.openxmlformats.org/officeDocument/2006/relationships/oleObject" Target="../embeddings/oleObject22.bin"/><Relationship Id="rId2" Type="http://schemas.openxmlformats.org/officeDocument/2006/relationships/image" Target="../media/image41.wmf"/><Relationship Id="rId12" Type="http://schemas.openxmlformats.org/officeDocument/2006/relationships/vmlDrawing" Target="../drawings/vmlDrawing10.vml"/><Relationship Id="rId11" Type="http://schemas.openxmlformats.org/officeDocument/2006/relationships/slideLayout" Target="../slideLayouts/slideLayout2.xml"/><Relationship Id="rId10" Type="http://schemas.openxmlformats.org/officeDocument/2006/relationships/image" Target="../media/image45.wmf"/><Relationship Id="rId1"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p:cNvSpPr>
            <a:spLocks noChangeArrowheads="1"/>
          </p:cNvSpPr>
          <p:nvPr/>
        </p:nvSpPr>
        <p:spPr bwMode="auto">
          <a:xfrm>
            <a:off x="0" y="2225011"/>
            <a:ext cx="9144000" cy="1878160"/>
          </a:xfrm>
          <a:prstGeom prst="rect">
            <a:avLst/>
          </a:prstGeom>
          <a:solidFill>
            <a:srgbClr val="6F179F"/>
          </a:solidFill>
          <a:ln w="9525">
            <a:solidFill>
              <a:schemeClr val="accent4">
                <a:lumMod val="75000"/>
              </a:schemeClr>
            </a:solidFill>
            <a:miter lim="800000"/>
          </a:ln>
        </p:spPr>
        <p:txBody>
          <a:bodyPr wrap="square" anchor="ctr" anchorCtr="0">
            <a:noAutofit/>
          </a:bodyPr>
          <a:lstStyle/>
          <a:p>
            <a:pPr lvl="0" algn="ctr" fontAlgn="base">
              <a:spcBef>
                <a:spcPts val="2400"/>
              </a:spcBef>
              <a:spcAft>
                <a:spcPct val="0"/>
              </a:spcAft>
              <a:tabLst>
                <a:tab pos="457200" algn="l"/>
              </a:tabLst>
            </a:pPr>
            <a:r>
              <a:rPr lang="zh-CN" altLang="en-US" sz="4400" b="1"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第二章  </a:t>
            </a:r>
            <a:r>
              <a:rPr lang="zh-CN" altLang="en-US"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固体中的扩散</a:t>
            </a:r>
            <a:endParaRPr lang="en-US" altLang="zh-CN"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lvl="0" algn="ctr" fontAlgn="base">
              <a:spcBef>
                <a:spcPts val="2400"/>
              </a:spcBef>
              <a:spcAft>
                <a:spcPct val="0"/>
              </a:spcAft>
              <a:tabLst>
                <a:tab pos="457200" algn="l"/>
              </a:tabLst>
            </a:pPr>
            <a:r>
              <a:rPr lang="en-US" altLang="zh-CN"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Diffusion in solids</a:t>
            </a:r>
            <a:endParaRPr lang="zh-CN" altLang="en-US"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0"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95107" y="97752"/>
            <a:ext cx="3258958" cy="104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1440" y="6113917"/>
            <a:ext cx="8668796" cy="646331"/>
          </a:xfrm>
          <a:prstGeom prst="rect">
            <a:avLst/>
          </a:prstGeom>
        </p:spPr>
        <p:txBody>
          <a:bodyPr wrap="square">
            <a:spAutoFit/>
          </a:bodyPr>
          <a:lstStyle/>
          <a:p>
            <a:r>
              <a:rPr lang="zh-CN" altLang="en-US" b="1" dirty="0">
                <a:solidFill>
                  <a:srgbClr val="0000FF"/>
                </a:solidFill>
                <a:latin typeface="+mj-ea"/>
              </a:rPr>
              <a:t>答疑时间：陈</a:t>
            </a:r>
            <a:r>
              <a:rPr lang="zh-CN" altLang="en-US" b="1" dirty="0" smtClean="0">
                <a:solidFill>
                  <a:srgbClr val="0000FF"/>
                </a:solidFill>
                <a:latin typeface="+mj-ea"/>
              </a:rPr>
              <a:t>浩  每周二</a:t>
            </a:r>
            <a:r>
              <a:rPr lang="zh-CN" altLang="en-US" b="1" dirty="0" smtClean="0">
                <a:solidFill>
                  <a:srgbClr val="0000FF"/>
                </a:solidFill>
                <a:latin typeface="+mj-ea"/>
              </a:rPr>
              <a:t>下午</a:t>
            </a:r>
            <a:r>
              <a:rPr lang="en-US" altLang="zh-CN" b="1" dirty="0" smtClean="0">
                <a:solidFill>
                  <a:srgbClr val="0000FF"/>
                </a:solidFill>
                <a:latin typeface="+mj-ea"/>
              </a:rPr>
              <a:t>3:00-5:00</a:t>
            </a:r>
            <a:r>
              <a:rPr lang="zh-CN" altLang="en-US" b="1" dirty="0">
                <a:solidFill>
                  <a:srgbClr val="0000FF"/>
                </a:solidFill>
                <a:latin typeface="+mj-ea"/>
              </a:rPr>
              <a:t>（请提前预约</a:t>
            </a:r>
            <a:r>
              <a:rPr lang="zh-CN" altLang="en-US" b="1" dirty="0" smtClean="0">
                <a:solidFill>
                  <a:srgbClr val="0000FF"/>
                </a:solidFill>
                <a:latin typeface="+mj-ea"/>
              </a:rPr>
              <a:t>）</a:t>
            </a:r>
            <a:r>
              <a:rPr lang="en-US" altLang="zh-CN" b="1" dirty="0" smtClean="0">
                <a:solidFill>
                  <a:srgbClr val="0000FF"/>
                </a:solidFill>
                <a:latin typeface="+mj-ea"/>
              </a:rPr>
              <a:t>, wechat:18510548205</a:t>
            </a:r>
            <a:endParaRPr lang="en-US" altLang="zh-CN" b="1" dirty="0">
              <a:solidFill>
                <a:srgbClr val="0000FF"/>
              </a:solidFill>
              <a:latin typeface="+mj-ea"/>
            </a:endParaRPr>
          </a:p>
          <a:p>
            <a:r>
              <a:rPr lang="zh-CN" altLang="en-US" b="1" dirty="0">
                <a:solidFill>
                  <a:srgbClr val="0000FF"/>
                </a:solidFill>
                <a:latin typeface="+mj-ea"/>
              </a:rPr>
              <a:t>手机号：</a:t>
            </a:r>
            <a:r>
              <a:rPr lang="en-US" altLang="zh-CN" b="1" dirty="0">
                <a:solidFill>
                  <a:srgbClr val="0000FF"/>
                </a:solidFill>
                <a:latin typeface="+mj-ea"/>
              </a:rPr>
              <a:t>18510548205</a:t>
            </a:r>
            <a:r>
              <a:rPr lang="zh-CN" altLang="en-US" b="1" dirty="0">
                <a:solidFill>
                  <a:srgbClr val="0000FF"/>
                </a:solidFill>
                <a:latin typeface="+mj-ea"/>
              </a:rPr>
              <a:t>；</a:t>
            </a:r>
            <a:r>
              <a:rPr lang="en-US" altLang="zh-CN" b="1" dirty="0" err="1">
                <a:solidFill>
                  <a:srgbClr val="0000FF"/>
                </a:solidFill>
                <a:latin typeface="+mj-ea"/>
              </a:rPr>
              <a:t>Email:hao.chen@mail.tsinghua.edu.cn</a:t>
            </a:r>
            <a:endParaRPr lang="zh-CN"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Text Box 2"/>
          <p:cNvSpPr txBox="1">
            <a:spLocks noChangeArrowheads="1"/>
          </p:cNvSpPr>
          <p:nvPr/>
        </p:nvSpPr>
        <p:spPr bwMode="auto">
          <a:xfrm>
            <a:off x="838200" y="2197893"/>
            <a:ext cx="790180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00"/>
                </a:solidFill>
                <a:latin typeface="微软雅黑" panose="020B0503020204020204" pitchFamily="34" charset="-122"/>
                <a:ea typeface="微软雅黑" panose="020B0503020204020204" pitchFamily="34" charset="-122"/>
              </a:rPr>
              <a:t>顺扩散（下坡扩散，</a:t>
            </a:r>
            <a:r>
              <a:rPr lang="en-US" altLang="zh-CN" sz="2800" b="1" dirty="0">
                <a:solidFill>
                  <a:srgbClr val="FF0000"/>
                </a:solidFill>
                <a:latin typeface="微软雅黑" panose="020B0503020204020204" pitchFamily="34" charset="-122"/>
                <a:ea typeface="微软雅黑" panose="020B0503020204020204" pitchFamily="34" charset="-122"/>
              </a:rPr>
              <a:t>Down-hill diffusion</a:t>
            </a:r>
            <a:r>
              <a:rPr lang="zh-CN" altLang="en-US" sz="2800" b="1" dirty="0">
                <a:solidFill>
                  <a:srgbClr val="FF0000"/>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800" dirty="0">
                <a:latin typeface="Arial,Bold" charset="0"/>
              </a:rPr>
              <a:t>    由高浓度区向低浓度区的扩散；</a:t>
            </a:r>
            <a:endParaRPr lang="en-US" altLang="zh-CN" sz="2800" dirty="0">
              <a:latin typeface="Arial,Bold" charset="0"/>
            </a:endParaRPr>
          </a:p>
          <a:p>
            <a:pPr eaLnBrk="1" hangingPunct="1">
              <a:spcBef>
                <a:spcPct val="50000"/>
              </a:spcBef>
              <a:buFontTx/>
              <a:buNone/>
            </a:pPr>
            <a:endParaRPr lang="zh-CN" altLang="en-US" sz="2800" dirty="0">
              <a:latin typeface="Arial,Bold" charset="0"/>
            </a:endParaRPr>
          </a:p>
          <a:p>
            <a:pPr>
              <a:spcBef>
                <a:spcPct val="50000"/>
              </a:spcBef>
            </a:pPr>
            <a:r>
              <a:rPr lang="zh-CN" altLang="en-US" sz="2800" b="1" dirty="0">
                <a:solidFill>
                  <a:srgbClr val="FF0000"/>
                </a:solidFill>
                <a:latin typeface="微软雅黑" panose="020B0503020204020204" pitchFamily="34" charset="-122"/>
                <a:ea typeface="微软雅黑" panose="020B0503020204020204" pitchFamily="34" charset="-122"/>
              </a:rPr>
              <a:t>逆扩散（上坡扩散，</a:t>
            </a:r>
            <a:r>
              <a:rPr lang="en-US" altLang="zh-CN" sz="2800" b="1" dirty="0">
                <a:solidFill>
                  <a:srgbClr val="FF0000"/>
                </a:solidFill>
                <a:latin typeface="微软雅黑" panose="020B0503020204020204" pitchFamily="34" charset="-122"/>
                <a:ea typeface="微软雅黑" panose="020B0503020204020204" pitchFamily="34" charset="-122"/>
              </a:rPr>
              <a:t>Up-hill diffusion</a:t>
            </a:r>
            <a:r>
              <a:rPr lang="zh-CN" altLang="en-US" sz="2800" b="1" dirty="0">
                <a:solidFill>
                  <a:srgbClr val="FF0000"/>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800" dirty="0">
                <a:latin typeface="Arial,Bold" charset="0"/>
              </a:rPr>
              <a:t>    由低浓度区向高浓度区的扩散。</a:t>
            </a:r>
            <a:endParaRPr lang="zh-CN" altLang="en-US" sz="2800" dirty="0">
              <a:latin typeface="Arial,Bold" charset="0"/>
            </a:endParaRPr>
          </a:p>
        </p:txBody>
      </p:sp>
      <p:grpSp>
        <p:nvGrpSpPr>
          <p:cNvPr id="2" name="组合 1"/>
          <p:cNvGrpSpPr/>
          <p:nvPr/>
        </p:nvGrpSpPr>
        <p:grpSpPr>
          <a:xfrm>
            <a:off x="838200" y="945923"/>
            <a:ext cx="6172200" cy="584616"/>
            <a:chOff x="838200" y="945923"/>
            <a:chExt cx="6172200" cy="584616"/>
          </a:xfrm>
        </p:grpSpPr>
        <p:sp>
          <p:nvSpPr>
            <p:cNvPr id="8" name="Text Box 4"/>
            <p:cNvSpPr txBox="1">
              <a:spLocks noChangeArrowheads="1"/>
            </p:cNvSpPr>
            <p:nvPr/>
          </p:nvSpPr>
          <p:spPr bwMode="auto">
            <a:xfrm>
              <a:off x="838200" y="990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rPr>
                <a:t>、按扩散方向来分：</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4075113" y="945923"/>
            <a:ext cx="882968" cy="584616"/>
          </p:xfrm>
          <a:graphic>
            <a:graphicData uri="http://schemas.openxmlformats.org/presentationml/2006/ole">
              <mc:AlternateContent xmlns:mc="http://schemas.openxmlformats.org/markup-compatibility/2006">
                <mc:Choice xmlns:v="urn:schemas-microsoft-com:vml" Requires="v">
                  <p:oleObj spid="_x0000_s345259" name="" r:id="rId1" imgW="486410" imgH="312420" progId="Equation.3">
                    <p:embed/>
                  </p:oleObj>
                </mc:Choice>
                <mc:Fallback>
                  <p:oleObj name="" r:id="rId1" imgW="486410" imgH="312420" progId="Equation.3">
                    <p:embed/>
                    <p:pic>
                      <p:nvPicPr>
                        <p:cNvPr id="0" name="对象 9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113" y="945923"/>
                          <a:ext cx="882968" cy="584616"/>
                        </a:xfrm>
                        <a:prstGeom prst="rect">
                          <a:avLst/>
                        </a:prstGeom>
                        <a:noFill/>
                        <a:ln>
                          <a:noFill/>
                        </a:ln>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left)">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left)">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 Box 5"/>
          <p:cNvSpPr txBox="1">
            <a:spLocks noChangeArrowheads="1"/>
          </p:cNvSpPr>
          <p:nvPr/>
        </p:nvSpPr>
        <p:spPr bwMode="auto">
          <a:xfrm>
            <a:off x="0" y="4628862"/>
            <a:ext cx="948036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latin typeface="微软雅黑" panose="020B0503020204020204" pitchFamily="34" charset="-122"/>
                <a:ea typeface="微软雅黑" panose="020B0503020204020204" pitchFamily="34" charset="-122"/>
              </a:rPr>
              <a:t>体扩散（</a:t>
            </a:r>
            <a:r>
              <a:rPr lang="en-US" altLang="zh-CN" sz="2400" b="1" dirty="0">
                <a:latin typeface="微软雅黑" panose="020B0503020204020204" pitchFamily="34" charset="-122"/>
                <a:ea typeface="微软雅黑" panose="020B0503020204020204" pitchFamily="34" charset="-122"/>
              </a:rPr>
              <a:t>bulk diffusion</a:t>
            </a:r>
            <a:r>
              <a:rPr lang="zh-CN" altLang="en-US" sz="2400" b="1" dirty="0">
                <a:latin typeface="微软雅黑" panose="020B0503020204020204" pitchFamily="34" charset="-122"/>
                <a:ea typeface="微软雅黑" panose="020B0503020204020204" pitchFamily="34" charset="-122"/>
              </a:rPr>
              <a:t>）：在晶粒内部进行的扩散；</a:t>
            </a:r>
            <a:endParaRPr lang="zh-CN" altLang="en-US" sz="2400" b="1" dirty="0">
              <a:latin typeface="微软雅黑" panose="020B0503020204020204" pitchFamily="34" charset="-122"/>
              <a:ea typeface="微软雅黑" panose="020B0503020204020204" pitchFamily="34" charset="-122"/>
            </a:endParaRPr>
          </a:p>
          <a:p>
            <a:pPr>
              <a:spcBef>
                <a:spcPct val="50000"/>
              </a:spcBef>
            </a:pPr>
            <a:r>
              <a:rPr lang="zh-CN" altLang="en-US" sz="2400" b="1" dirty="0">
                <a:latin typeface="微软雅黑" panose="020B0503020204020204" pitchFamily="34" charset="-122"/>
                <a:ea typeface="微软雅黑" panose="020B0503020204020204" pitchFamily="34" charset="-122"/>
              </a:rPr>
              <a:t>表面扩散（</a:t>
            </a:r>
            <a:r>
              <a:rPr lang="en-US" altLang="zh-CN" sz="2400" b="1" dirty="0">
                <a:latin typeface="微软雅黑" panose="020B0503020204020204" pitchFamily="34" charset="-122"/>
                <a:ea typeface="微软雅黑" panose="020B0503020204020204" pitchFamily="34" charset="-122"/>
              </a:rPr>
              <a:t>surface diffusion</a:t>
            </a:r>
            <a:r>
              <a:rPr lang="zh-CN" altLang="en-US" sz="2400" b="1" dirty="0">
                <a:latin typeface="微软雅黑" panose="020B0503020204020204" pitchFamily="34" charset="-122"/>
                <a:ea typeface="微软雅黑" panose="020B0503020204020204" pitchFamily="34" charset="-122"/>
              </a:rPr>
              <a:t>）：在表面进行的扩散；</a:t>
            </a:r>
            <a:endParaRPr lang="zh-CN" altLang="en-US" sz="2400" b="1" dirty="0">
              <a:latin typeface="微软雅黑" panose="020B0503020204020204" pitchFamily="34" charset="-122"/>
              <a:ea typeface="微软雅黑" panose="020B0503020204020204" pitchFamily="34" charset="-122"/>
            </a:endParaRPr>
          </a:p>
          <a:p>
            <a:pPr>
              <a:spcBef>
                <a:spcPct val="50000"/>
              </a:spcBef>
            </a:pPr>
            <a:r>
              <a:rPr lang="zh-CN" altLang="en-US" sz="2400" b="1" dirty="0">
                <a:latin typeface="微软雅黑" panose="020B0503020204020204" pitchFamily="34" charset="-122"/>
                <a:ea typeface="微软雅黑" panose="020B0503020204020204" pitchFamily="34" charset="-122"/>
              </a:rPr>
              <a:t>晶界扩散（</a:t>
            </a:r>
            <a:r>
              <a:rPr lang="en-US" altLang="zh-CN" sz="2400" b="1" dirty="0">
                <a:latin typeface="微软雅黑" panose="020B0503020204020204" pitchFamily="34" charset="-122"/>
                <a:ea typeface="微软雅黑" panose="020B0503020204020204" pitchFamily="34" charset="-122"/>
              </a:rPr>
              <a:t>grain boundary diffusion</a:t>
            </a:r>
            <a:r>
              <a:rPr lang="zh-CN" altLang="en-US" sz="2400" b="1" dirty="0">
                <a:latin typeface="微软雅黑" panose="020B0503020204020204" pitchFamily="34" charset="-122"/>
                <a:ea typeface="微软雅黑" panose="020B0503020204020204" pitchFamily="34" charset="-122"/>
              </a:rPr>
              <a:t>）：沿晶界进行的扩散；</a:t>
            </a:r>
            <a:endParaRPr lang="en-US" altLang="zh-CN" sz="2400" b="1" dirty="0">
              <a:latin typeface="微软雅黑" panose="020B0503020204020204" pitchFamily="34" charset="-122"/>
              <a:ea typeface="微软雅黑" panose="020B0503020204020204" pitchFamily="34" charset="-122"/>
            </a:endParaRPr>
          </a:p>
          <a:p>
            <a:pPr>
              <a:spcBef>
                <a:spcPct val="50000"/>
              </a:spcBef>
            </a:pPr>
            <a:r>
              <a:rPr lang="zh-CN" altLang="en-US" sz="2400" b="1" dirty="0">
                <a:latin typeface="微软雅黑" panose="020B0503020204020204" pitchFamily="34" charset="-122"/>
                <a:ea typeface="微软雅黑" panose="020B0503020204020204" pitchFamily="34" charset="-122"/>
              </a:rPr>
              <a:t>位错扩散（</a:t>
            </a:r>
            <a:r>
              <a:rPr lang="en-US" altLang="zh-CN" sz="2400" b="1" dirty="0">
                <a:latin typeface="微软雅黑" panose="020B0503020204020204" pitchFamily="34" charset="-122"/>
                <a:ea typeface="微软雅黑" panose="020B0503020204020204" pitchFamily="34" charset="-122"/>
              </a:rPr>
              <a:t>diffusion along dislocations): </a:t>
            </a:r>
            <a:r>
              <a:rPr lang="zh-CN" altLang="en-US" sz="2400" b="1" dirty="0">
                <a:latin typeface="微软雅黑" panose="020B0503020204020204" pitchFamily="34" charset="-122"/>
                <a:ea typeface="微软雅黑" panose="020B0503020204020204" pitchFamily="34" charset="-122"/>
              </a:rPr>
              <a:t>沿位错扩散。</a:t>
            </a:r>
            <a:endParaRPr lang="zh-CN" altLang="en-US" sz="2400" b="1" dirty="0">
              <a:latin typeface="微软雅黑" panose="020B0503020204020204" pitchFamily="34" charset="-122"/>
              <a:ea typeface="微软雅黑" panose="020B0503020204020204" pitchFamily="34" charset="-122"/>
            </a:endParaRPr>
          </a:p>
        </p:txBody>
      </p:sp>
      <p:pic>
        <p:nvPicPr>
          <p:cNvPr id="9" name="Picture 4" descr="图8－4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3651" y="0"/>
            <a:ext cx="4570349" cy="417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0" y="872059"/>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、按扩散路径来分：</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3" name="矩形 2"/>
          <p:cNvSpPr/>
          <p:nvPr/>
        </p:nvSpPr>
        <p:spPr>
          <a:xfrm>
            <a:off x="0" y="2229138"/>
            <a:ext cx="4985720" cy="830997"/>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短路扩散</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short cut diffusion): </a:t>
            </a:r>
            <a:r>
              <a:rPr lang="zh-CN" altLang="en-US" sz="2400" b="1" dirty="0">
                <a:latin typeface="微软雅黑" panose="020B0503020204020204" pitchFamily="34" charset="-122"/>
                <a:ea typeface="微软雅黑" panose="020B0503020204020204" pitchFamily="34" charset="-122"/>
              </a:rPr>
              <a:t>表面</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晶界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位错扩散</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wipe(left)">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wipe(left)">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wipe(left)">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wipe(left)">
                                      <p:cBhvr>
                                        <p:cTn id="29" dur="500"/>
                                        <p:tgtEl>
                                          <p:spTgt spid="1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build="p"/>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8.1 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Text Box 5"/>
          <p:cNvSpPr txBox="1">
            <a:spLocks noChangeArrowheads="1"/>
          </p:cNvSpPr>
          <p:nvPr/>
        </p:nvSpPr>
        <p:spPr bwMode="auto">
          <a:xfrm>
            <a:off x="566738" y="4357688"/>
            <a:ext cx="81899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单相扩散（</a:t>
            </a:r>
            <a:r>
              <a:rPr lang="en-US" altLang="zh-CN" sz="2400" b="1" dirty="0">
                <a:solidFill>
                  <a:srgbClr val="FF0000"/>
                </a:solidFill>
                <a:latin typeface="微软雅黑" panose="020B0503020204020204" pitchFamily="34" charset="-122"/>
                <a:ea typeface="微软雅黑" panose="020B0503020204020204" pitchFamily="34" charset="-122"/>
              </a:rPr>
              <a:t>single diffusion</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：在单相固溶体中进行的扩散；</a:t>
            </a:r>
            <a:endParaRPr lang="zh-CN" altLang="en-US" sz="2400" b="1" dirty="0">
              <a:latin typeface="微软雅黑" panose="020B0503020204020204" pitchFamily="34" charset="-122"/>
              <a:ea typeface="微软雅黑" panose="020B0503020204020204" pitchFamily="34" charset="-122"/>
            </a:endParaRPr>
          </a:p>
        </p:txBody>
      </p:sp>
      <p:sp>
        <p:nvSpPr>
          <p:cNvPr id="10" name="Text Box 6"/>
          <p:cNvSpPr txBox="1">
            <a:spLocks noChangeArrowheads="1"/>
          </p:cNvSpPr>
          <p:nvPr/>
        </p:nvSpPr>
        <p:spPr bwMode="auto">
          <a:xfrm>
            <a:off x="566738" y="1089025"/>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4</a:t>
            </a:r>
            <a:r>
              <a:rPr lang="zh-CN" altLang="en-US" sz="2400" b="1" dirty="0">
                <a:solidFill>
                  <a:srgbClr val="0000FF"/>
                </a:solidFill>
                <a:latin typeface="微软雅黑" panose="020B0503020204020204" pitchFamily="34" charset="-122"/>
                <a:ea typeface="微软雅黑" panose="020B0503020204020204" pitchFamily="34" charset="-122"/>
              </a:rPr>
              <a:t>、按相结构来分：</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pSp>
        <p:nvGrpSpPr>
          <p:cNvPr id="11" name="Group 1083"/>
          <p:cNvGrpSpPr/>
          <p:nvPr/>
        </p:nvGrpSpPr>
        <p:grpSpPr bwMode="auto">
          <a:xfrm>
            <a:off x="1557338" y="1719263"/>
            <a:ext cx="2339975" cy="2122487"/>
            <a:chOff x="3730" y="1480"/>
            <a:chExt cx="1474" cy="1337"/>
          </a:xfrm>
        </p:grpSpPr>
        <p:sp>
          <p:nvSpPr>
            <p:cNvPr id="12" name="Line 1050"/>
            <p:cNvSpPr>
              <a:spLocks noChangeShapeType="1"/>
            </p:cNvSpPr>
            <p:nvPr/>
          </p:nvSpPr>
          <p:spPr bwMode="auto">
            <a:xfrm flipV="1">
              <a:off x="4042" y="1593"/>
              <a:ext cx="0" cy="96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051"/>
            <p:cNvSpPr>
              <a:spLocks noChangeShapeType="1"/>
            </p:cNvSpPr>
            <p:nvPr/>
          </p:nvSpPr>
          <p:spPr bwMode="auto">
            <a:xfrm flipV="1">
              <a:off x="4950" y="1593"/>
              <a:ext cx="0" cy="9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Line 1052"/>
            <p:cNvSpPr>
              <a:spLocks noChangeShapeType="1"/>
            </p:cNvSpPr>
            <p:nvPr/>
          </p:nvSpPr>
          <p:spPr bwMode="auto">
            <a:xfrm>
              <a:off x="4042" y="2557"/>
              <a:ext cx="90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Text Box 1053"/>
            <p:cNvSpPr txBox="1">
              <a:spLocks noChangeArrowheads="1"/>
            </p:cNvSpPr>
            <p:nvPr/>
          </p:nvSpPr>
          <p:spPr bwMode="auto">
            <a:xfrm>
              <a:off x="3872" y="2529"/>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A</a:t>
              </a:r>
              <a:endParaRPr lang="en-US" altLang="zh-CN" sz="2400"/>
            </a:p>
          </p:txBody>
        </p:sp>
        <p:sp>
          <p:nvSpPr>
            <p:cNvPr id="16" name="Text Box 1054"/>
            <p:cNvSpPr txBox="1">
              <a:spLocks noChangeArrowheads="1"/>
            </p:cNvSpPr>
            <p:nvPr/>
          </p:nvSpPr>
          <p:spPr bwMode="auto">
            <a:xfrm>
              <a:off x="4893" y="2500"/>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B</a:t>
              </a:r>
              <a:endParaRPr lang="en-US" altLang="zh-CN" sz="2400"/>
            </a:p>
          </p:txBody>
        </p:sp>
        <p:sp>
          <p:nvSpPr>
            <p:cNvPr id="17" name="Text Box 1055"/>
            <p:cNvSpPr txBox="1">
              <a:spLocks noChangeArrowheads="1"/>
            </p:cNvSpPr>
            <p:nvPr/>
          </p:nvSpPr>
          <p:spPr bwMode="auto">
            <a:xfrm>
              <a:off x="3730" y="1480"/>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T</a:t>
              </a:r>
              <a:endParaRPr lang="en-US" altLang="zh-CN" sz="2400"/>
            </a:p>
          </p:txBody>
        </p:sp>
        <p:sp>
          <p:nvSpPr>
            <p:cNvPr id="18" name="Freeform 1057"/>
            <p:cNvSpPr/>
            <p:nvPr/>
          </p:nvSpPr>
          <p:spPr bwMode="auto">
            <a:xfrm>
              <a:off x="4042" y="1820"/>
              <a:ext cx="908" cy="368"/>
            </a:xfrm>
            <a:custGeom>
              <a:avLst/>
              <a:gdLst>
                <a:gd name="T0" fmla="*/ 0 w 908"/>
                <a:gd name="T1" fmla="*/ 0 h 368"/>
                <a:gd name="T2" fmla="*/ 397 w 908"/>
                <a:gd name="T3" fmla="*/ 283 h 368"/>
                <a:gd name="T4" fmla="*/ 908 w 908"/>
                <a:gd name="T5" fmla="*/ 368 h 368"/>
                <a:gd name="T6" fmla="*/ 0 60000 65536"/>
                <a:gd name="T7" fmla="*/ 0 60000 65536"/>
                <a:gd name="T8" fmla="*/ 0 60000 65536"/>
                <a:gd name="T9" fmla="*/ 0 w 908"/>
                <a:gd name="T10" fmla="*/ 0 h 368"/>
                <a:gd name="T11" fmla="*/ 908 w 908"/>
                <a:gd name="T12" fmla="*/ 368 h 368"/>
              </a:gdLst>
              <a:ahLst/>
              <a:cxnLst>
                <a:cxn ang="T6">
                  <a:pos x="T0" y="T1"/>
                </a:cxn>
                <a:cxn ang="T7">
                  <a:pos x="T2" y="T3"/>
                </a:cxn>
                <a:cxn ang="T8">
                  <a:pos x="T4" y="T5"/>
                </a:cxn>
              </a:cxnLst>
              <a:rect l="T9" t="T10" r="T11" b="T12"/>
              <a:pathLst>
                <a:path w="908" h="368">
                  <a:moveTo>
                    <a:pt x="0" y="0"/>
                  </a:moveTo>
                  <a:cubicBezTo>
                    <a:pt x="123" y="111"/>
                    <a:pt x="246" y="222"/>
                    <a:pt x="397" y="283"/>
                  </a:cubicBezTo>
                  <a:cubicBezTo>
                    <a:pt x="548" y="344"/>
                    <a:pt x="728" y="356"/>
                    <a:pt x="908" y="36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1059"/>
            <p:cNvSpPr/>
            <p:nvPr/>
          </p:nvSpPr>
          <p:spPr bwMode="auto">
            <a:xfrm>
              <a:off x="4042" y="1820"/>
              <a:ext cx="908" cy="368"/>
            </a:xfrm>
            <a:custGeom>
              <a:avLst/>
              <a:gdLst>
                <a:gd name="T0" fmla="*/ 0 w 908"/>
                <a:gd name="T1" fmla="*/ 0 h 368"/>
                <a:gd name="T2" fmla="*/ 397 w 908"/>
                <a:gd name="T3" fmla="*/ 28 h 368"/>
                <a:gd name="T4" fmla="*/ 709 w 908"/>
                <a:gd name="T5" fmla="*/ 142 h 368"/>
                <a:gd name="T6" fmla="*/ 908 w 908"/>
                <a:gd name="T7" fmla="*/ 368 h 368"/>
                <a:gd name="T8" fmla="*/ 0 60000 65536"/>
                <a:gd name="T9" fmla="*/ 0 60000 65536"/>
                <a:gd name="T10" fmla="*/ 0 60000 65536"/>
                <a:gd name="T11" fmla="*/ 0 60000 65536"/>
                <a:gd name="T12" fmla="*/ 0 w 908"/>
                <a:gd name="T13" fmla="*/ 0 h 368"/>
                <a:gd name="T14" fmla="*/ 908 w 908"/>
                <a:gd name="T15" fmla="*/ 368 h 368"/>
              </a:gdLst>
              <a:ahLst/>
              <a:cxnLst>
                <a:cxn ang="T8">
                  <a:pos x="T0" y="T1"/>
                </a:cxn>
                <a:cxn ang="T9">
                  <a:pos x="T2" y="T3"/>
                </a:cxn>
                <a:cxn ang="T10">
                  <a:pos x="T4" y="T5"/>
                </a:cxn>
                <a:cxn ang="T11">
                  <a:pos x="T6" y="T7"/>
                </a:cxn>
              </a:cxnLst>
              <a:rect l="T12" t="T13" r="T14" b="T15"/>
              <a:pathLst>
                <a:path w="908" h="368">
                  <a:moveTo>
                    <a:pt x="0" y="0"/>
                  </a:moveTo>
                  <a:cubicBezTo>
                    <a:pt x="139" y="2"/>
                    <a:pt x="279" y="4"/>
                    <a:pt x="397" y="28"/>
                  </a:cubicBezTo>
                  <a:cubicBezTo>
                    <a:pt x="515" y="52"/>
                    <a:pt x="624" y="85"/>
                    <a:pt x="709" y="142"/>
                  </a:cubicBezTo>
                  <a:cubicBezTo>
                    <a:pt x="794" y="199"/>
                    <a:pt x="851" y="283"/>
                    <a:pt x="908" y="368"/>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Text Box 1060"/>
            <p:cNvSpPr txBox="1">
              <a:spLocks noChangeArrowheads="1"/>
            </p:cNvSpPr>
            <p:nvPr/>
          </p:nvSpPr>
          <p:spPr bwMode="auto">
            <a:xfrm>
              <a:off x="4326" y="1536"/>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L</a:t>
              </a:r>
              <a:endParaRPr lang="en-US" altLang="zh-CN" sz="2000"/>
            </a:p>
          </p:txBody>
        </p:sp>
        <p:sp>
          <p:nvSpPr>
            <p:cNvPr id="21" name="Text Box 1061"/>
            <p:cNvSpPr txBox="1">
              <a:spLocks noChangeArrowheads="1"/>
            </p:cNvSpPr>
            <p:nvPr/>
          </p:nvSpPr>
          <p:spPr bwMode="auto">
            <a:xfrm>
              <a:off x="4297" y="2217"/>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a:t>
              </a:r>
              <a:endParaRPr lang="en-US" altLang="zh-CN" sz="2000">
                <a:sym typeface="Symbol" panose="05050102010706020507" pitchFamily="18" charset="2"/>
              </a:endParaRPr>
            </a:p>
          </p:txBody>
        </p:sp>
        <p:sp>
          <p:nvSpPr>
            <p:cNvPr id="22" name="Text Box 1062"/>
            <p:cNvSpPr txBox="1">
              <a:spLocks noChangeArrowheads="1"/>
            </p:cNvSpPr>
            <p:nvPr/>
          </p:nvSpPr>
          <p:spPr bwMode="auto">
            <a:xfrm>
              <a:off x="4212" y="1820"/>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ym typeface="Symbol" panose="05050102010706020507" pitchFamily="18" charset="2"/>
                </a:rPr>
                <a:t>+L</a:t>
              </a:r>
              <a:endParaRPr lang="en-US" altLang="zh-CN" sz="2000" dirty="0">
                <a:sym typeface="Symbol" panose="05050102010706020507" pitchFamily="18" charset="2"/>
              </a:endParaRPr>
            </a:p>
          </p:txBody>
        </p:sp>
      </p:grpSp>
      <p:grpSp>
        <p:nvGrpSpPr>
          <p:cNvPr id="23" name="Group 56"/>
          <p:cNvGrpSpPr/>
          <p:nvPr/>
        </p:nvGrpSpPr>
        <p:grpSpPr bwMode="auto">
          <a:xfrm>
            <a:off x="4508500" y="1657350"/>
            <a:ext cx="2711450" cy="2138363"/>
            <a:chOff x="924" y="856"/>
            <a:chExt cx="1672" cy="1309"/>
          </a:xfrm>
        </p:grpSpPr>
        <p:sp>
          <p:nvSpPr>
            <p:cNvPr id="24" name="Line 6"/>
            <p:cNvSpPr>
              <a:spLocks noChangeShapeType="1"/>
            </p:cNvSpPr>
            <p:nvPr/>
          </p:nvSpPr>
          <p:spPr bwMode="auto">
            <a:xfrm flipV="1">
              <a:off x="1236" y="970"/>
              <a:ext cx="0" cy="96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7"/>
            <p:cNvSpPr>
              <a:spLocks noChangeShapeType="1"/>
            </p:cNvSpPr>
            <p:nvPr/>
          </p:nvSpPr>
          <p:spPr bwMode="auto">
            <a:xfrm flipV="1">
              <a:off x="2284" y="970"/>
              <a:ext cx="0" cy="9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8"/>
            <p:cNvSpPr>
              <a:spLocks noChangeShapeType="1"/>
            </p:cNvSpPr>
            <p:nvPr/>
          </p:nvSpPr>
          <p:spPr bwMode="auto">
            <a:xfrm>
              <a:off x="1236" y="1934"/>
              <a:ext cx="10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9"/>
            <p:cNvSpPr txBox="1">
              <a:spLocks noChangeArrowheads="1"/>
            </p:cNvSpPr>
            <p:nvPr/>
          </p:nvSpPr>
          <p:spPr bwMode="auto">
            <a:xfrm>
              <a:off x="1009" y="1877"/>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A</a:t>
              </a:r>
              <a:endParaRPr lang="en-US" altLang="zh-CN" sz="2400"/>
            </a:p>
          </p:txBody>
        </p:sp>
        <p:sp>
          <p:nvSpPr>
            <p:cNvPr id="28" name="Text Box 10"/>
            <p:cNvSpPr txBox="1">
              <a:spLocks noChangeArrowheads="1"/>
            </p:cNvSpPr>
            <p:nvPr/>
          </p:nvSpPr>
          <p:spPr bwMode="auto">
            <a:xfrm>
              <a:off x="2285" y="1848"/>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B</a:t>
              </a:r>
              <a:endParaRPr lang="en-US" altLang="zh-CN" sz="2400"/>
            </a:p>
          </p:txBody>
        </p:sp>
        <p:sp>
          <p:nvSpPr>
            <p:cNvPr id="29" name="Text Box 11"/>
            <p:cNvSpPr txBox="1">
              <a:spLocks noChangeArrowheads="1"/>
            </p:cNvSpPr>
            <p:nvPr/>
          </p:nvSpPr>
          <p:spPr bwMode="auto">
            <a:xfrm>
              <a:off x="924" y="857"/>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t>T</a:t>
              </a:r>
              <a:endParaRPr lang="en-US" altLang="zh-CN" sz="2400"/>
            </a:p>
          </p:txBody>
        </p:sp>
        <p:sp>
          <p:nvSpPr>
            <p:cNvPr id="30" name="Text Box 14"/>
            <p:cNvSpPr txBox="1">
              <a:spLocks noChangeArrowheads="1"/>
            </p:cNvSpPr>
            <p:nvPr/>
          </p:nvSpPr>
          <p:spPr bwMode="auto">
            <a:xfrm>
              <a:off x="1604" y="856"/>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L</a:t>
              </a:r>
              <a:endParaRPr lang="en-US" altLang="zh-CN" sz="2000"/>
            </a:p>
          </p:txBody>
        </p:sp>
        <p:sp>
          <p:nvSpPr>
            <p:cNvPr id="31" name="Text Box 15"/>
            <p:cNvSpPr txBox="1">
              <a:spLocks noChangeArrowheads="1"/>
            </p:cNvSpPr>
            <p:nvPr/>
          </p:nvSpPr>
          <p:spPr bwMode="auto">
            <a:xfrm>
              <a:off x="1236" y="1253"/>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a:t>
              </a:r>
              <a:endParaRPr lang="en-US" altLang="zh-CN" sz="2000">
                <a:sym typeface="Symbol" panose="05050102010706020507" pitchFamily="18" charset="2"/>
              </a:endParaRPr>
            </a:p>
          </p:txBody>
        </p:sp>
        <p:sp>
          <p:nvSpPr>
            <p:cNvPr id="32" name="Text Box 16"/>
            <p:cNvSpPr txBox="1">
              <a:spLocks noChangeArrowheads="1"/>
            </p:cNvSpPr>
            <p:nvPr/>
          </p:nvSpPr>
          <p:spPr bwMode="auto">
            <a:xfrm>
              <a:off x="1519" y="1650"/>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ym typeface="Symbol" panose="05050102010706020507" pitchFamily="18" charset="2"/>
                </a:rPr>
                <a:t>+</a:t>
              </a:r>
              <a:endParaRPr lang="en-US" altLang="zh-CN" sz="2000" dirty="0">
                <a:sym typeface="Symbol" panose="05050102010706020507" pitchFamily="18" charset="2"/>
              </a:endParaRPr>
            </a:p>
          </p:txBody>
        </p:sp>
        <p:sp>
          <p:nvSpPr>
            <p:cNvPr id="33" name="Freeform 18"/>
            <p:cNvSpPr/>
            <p:nvPr/>
          </p:nvSpPr>
          <p:spPr bwMode="auto">
            <a:xfrm>
              <a:off x="1235" y="1111"/>
              <a:ext cx="284" cy="341"/>
            </a:xfrm>
            <a:custGeom>
              <a:avLst/>
              <a:gdLst>
                <a:gd name="T0" fmla="*/ 0 w 284"/>
                <a:gd name="T1" fmla="*/ 0 h 341"/>
                <a:gd name="T2" fmla="*/ 171 w 284"/>
                <a:gd name="T3" fmla="*/ 114 h 341"/>
                <a:gd name="T4" fmla="*/ 284 w 284"/>
                <a:gd name="T5" fmla="*/ 341 h 341"/>
                <a:gd name="T6" fmla="*/ 0 60000 65536"/>
                <a:gd name="T7" fmla="*/ 0 60000 65536"/>
                <a:gd name="T8" fmla="*/ 0 60000 65536"/>
                <a:gd name="T9" fmla="*/ 0 w 284"/>
                <a:gd name="T10" fmla="*/ 0 h 341"/>
                <a:gd name="T11" fmla="*/ 284 w 284"/>
                <a:gd name="T12" fmla="*/ 341 h 341"/>
              </a:gdLst>
              <a:ahLst/>
              <a:cxnLst>
                <a:cxn ang="T6">
                  <a:pos x="T0" y="T1"/>
                </a:cxn>
                <a:cxn ang="T7">
                  <a:pos x="T2" y="T3"/>
                </a:cxn>
                <a:cxn ang="T8">
                  <a:pos x="T4" y="T5"/>
                </a:cxn>
              </a:cxnLst>
              <a:rect l="T9" t="T10" r="T11" b="T12"/>
              <a:pathLst>
                <a:path w="284" h="341">
                  <a:moveTo>
                    <a:pt x="0" y="0"/>
                  </a:moveTo>
                  <a:cubicBezTo>
                    <a:pt x="62" y="28"/>
                    <a:pt x="124" y="57"/>
                    <a:pt x="171" y="114"/>
                  </a:cubicBezTo>
                  <a:cubicBezTo>
                    <a:pt x="218" y="171"/>
                    <a:pt x="265" y="303"/>
                    <a:pt x="284" y="341"/>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19"/>
            <p:cNvSpPr/>
            <p:nvPr/>
          </p:nvSpPr>
          <p:spPr bwMode="auto">
            <a:xfrm>
              <a:off x="1264" y="1452"/>
              <a:ext cx="255" cy="482"/>
            </a:xfrm>
            <a:custGeom>
              <a:avLst/>
              <a:gdLst>
                <a:gd name="T0" fmla="*/ 328 w 198"/>
                <a:gd name="T1" fmla="*/ 0 h 425"/>
                <a:gd name="T2" fmla="*/ 140 w 198"/>
                <a:gd name="T3" fmla="*/ 290 h 425"/>
                <a:gd name="T4" fmla="*/ 0 w 198"/>
                <a:gd name="T5" fmla="*/ 547 h 425"/>
                <a:gd name="T6" fmla="*/ 0 60000 65536"/>
                <a:gd name="T7" fmla="*/ 0 60000 65536"/>
                <a:gd name="T8" fmla="*/ 0 60000 65536"/>
                <a:gd name="T9" fmla="*/ 0 w 198"/>
                <a:gd name="T10" fmla="*/ 0 h 425"/>
                <a:gd name="T11" fmla="*/ 198 w 198"/>
                <a:gd name="T12" fmla="*/ 425 h 425"/>
              </a:gdLst>
              <a:ahLst/>
              <a:cxnLst>
                <a:cxn ang="T6">
                  <a:pos x="T0" y="T1"/>
                </a:cxn>
                <a:cxn ang="T7">
                  <a:pos x="T2" y="T3"/>
                </a:cxn>
                <a:cxn ang="T8">
                  <a:pos x="T4" y="T5"/>
                </a:cxn>
              </a:cxnLst>
              <a:rect l="T9" t="T10" r="T11" b="T12"/>
              <a:pathLst>
                <a:path w="198" h="425">
                  <a:moveTo>
                    <a:pt x="198" y="0"/>
                  </a:moveTo>
                  <a:cubicBezTo>
                    <a:pt x="158" y="77"/>
                    <a:pt x="118" y="155"/>
                    <a:pt x="85" y="226"/>
                  </a:cubicBezTo>
                  <a:cubicBezTo>
                    <a:pt x="52" y="297"/>
                    <a:pt x="26" y="361"/>
                    <a:pt x="0" y="42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Line 20"/>
            <p:cNvSpPr>
              <a:spLocks noChangeShapeType="1"/>
            </p:cNvSpPr>
            <p:nvPr/>
          </p:nvSpPr>
          <p:spPr bwMode="auto">
            <a:xfrm>
              <a:off x="1519" y="1452"/>
              <a:ext cx="4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Freeform 22"/>
            <p:cNvSpPr/>
            <p:nvPr/>
          </p:nvSpPr>
          <p:spPr bwMode="auto">
            <a:xfrm>
              <a:off x="1973" y="1026"/>
              <a:ext cx="311" cy="426"/>
            </a:xfrm>
            <a:custGeom>
              <a:avLst/>
              <a:gdLst>
                <a:gd name="T0" fmla="*/ 311 w 311"/>
                <a:gd name="T1" fmla="*/ 0 h 426"/>
                <a:gd name="T2" fmla="*/ 113 w 311"/>
                <a:gd name="T3" fmla="*/ 199 h 426"/>
                <a:gd name="T4" fmla="*/ 0 w 311"/>
                <a:gd name="T5" fmla="*/ 426 h 426"/>
                <a:gd name="T6" fmla="*/ 0 60000 65536"/>
                <a:gd name="T7" fmla="*/ 0 60000 65536"/>
                <a:gd name="T8" fmla="*/ 0 60000 65536"/>
                <a:gd name="T9" fmla="*/ 0 w 311"/>
                <a:gd name="T10" fmla="*/ 0 h 426"/>
                <a:gd name="T11" fmla="*/ 311 w 311"/>
                <a:gd name="T12" fmla="*/ 426 h 426"/>
              </a:gdLst>
              <a:ahLst/>
              <a:cxnLst>
                <a:cxn ang="T6">
                  <a:pos x="T0" y="T1"/>
                </a:cxn>
                <a:cxn ang="T7">
                  <a:pos x="T2" y="T3"/>
                </a:cxn>
                <a:cxn ang="T8">
                  <a:pos x="T4" y="T5"/>
                </a:cxn>
              </a:cxnLst>
              <a:rect l="T9" t="T10" r="T11" b="T12"/>
              <a:pathLst>
                <a:path w="311" h="426">
                  <a:moveTo>
                    <a:pt x="311" y="0"/>
                  </a:moveTo>
                  <a:cubicBezTo>
                    <a:pt x="238" y="64"/>
                    <a:pt x="165" y="128"/>
                    <a:pt x="113" y="199"/>
                  </a:cubicBezTo>
                  <a:cubicBezTo>
                    <a:pt x="61" y="270"/>
                    <a:pt x="30" y="348"/>
                    <a:pt x="0" y="42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23"/>
            <p:cNvSpPr/>
            <p:nvPr/>
          </p:nvSpPr>
          <p:spPr bwMode="auto">
            <a:xfrm>
              <a:off x="1973" y="1452"/>
              <a:ext cx="255" cy="482"/>
            </a:xfrm>
            <a:custGeom>
              <a:avLst/>
              <a:gdLst>
                <a:gd name="T0" fmla="*/ 0 w 226"/>
                <a:gd name="T1" fmla="*/ 0 h 453"/>
                <a:gd name="T2" fmla="*/ 179 w 226"/>
                <a:gd name="T3" fmla="*/ 255 h 453"/>
                <a:gd name="T4" fmla="*/ 288 w 226"/>
                <a:gd name="T5" fmla="*/ 513 h 453"/>
                <a:gd name="T6" fmla="*/ 0 60000 65536"/>
                <a:gd name="T7" fmla="*/ 0 60000 65536"/>
                <a:gd name="T8" fmla="*/ 0 60000 65536"/>
                <a:gd name="T9" fmla="*/ 0 w 226"/>
                <a:gd name="T10" fmla="*/ 0 h 453"/>
                <a:gd name="T11" fmla="*/ 226 w 226"/>
                <a:gd name="T12" fmla="*/ 453 h 453"/>
              </a:gdLst>
              <a:ahLst/>
              <a:cxnLst>
                <a:cxn ang="T6">
                  <a:pos x="T0" y="T1"/>
                </a:cxn>
                <a:cxn ang="T7">
                  <a:pos x="T2" y="T3"/>
                </a:cxn>
                <a:cxn ang="T8">
                  <a:pos x="T4" y="T5"/>
                </a:cxn>
              </a:cxnLst>
              <a:rect l="T9" t="T10" r="T11" b="T12"/>
              <a:pathLst>
                <a:path w="226" h="453">
                  <a:moveTo>
                    <a:pt x="0" y="0"/>
                  </a:moveTo>
                  <a:cubicBezTo>
                    <a:pt x="51" y="75"/>
                    <a:pt x="103" y="150"/>
                    <a:pt x="141" y="226"/>
                  </a:cubicBezTo>
                  <a:cubicBezTo>
                    <a:pt x="179" y="302"/>
                    <a:pt x="202" y="377"/>
                    <a:pt x="226" y="453"/>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27"/>
            <p:cNvSpPr/>
            <p:nvPr/>
          </p:nvSpPr>
          <p:spPr bwMode="auto">
            <a:xfrm>
              <a:off x="1235" y="1111"/>
              <a:ext cx="482" cy="341"/>
            </a:xfrm>
            <a:custGeom>
              <a:avLst/>
              <a:gdLst>
                <a:gd name="T0" fmla="*/ 0 w 482"/>
                <a:gd name="T1" fmla="*/ 0 h 341"/>
                <a:gd name="T2" fmla="*/ 341 w 482"/>
                <a:gd name="T3" fmla="*/ 114 h 341"/>
                <a:gd name="T4" fmla="*/ 482 w 482"/>
                <a:gd name="T5" fmla="*/ 341 h 341"/>
                <a:gd name="T6" fmla="*/ 0 60000 65536"/>
                <a:gd name="T7" fmla="*/ 0 60000 65536"/>
                <a:gd name="T8" fmla="*/ 0 60000 65536"/>
                <a:gd name="T9" fmla="*/ 0 w 482"/>
                <a:gd name="T10" fmla="*/ 0 h 341"/>
                <a:gd name="T11" fmla="*/ 482 w 482"/>
                <a:gd name="T12" fmla="*/ 341 h 341"/>
              </a:gdLst>
              <a:ahLst/>
              <a:cxnLst>
                <a:cxn ang="T6">
                  <a:pos x="T0" y="T1"/>
                </a:cxn>
                <a:cxn ang="T7">
                  <a:pos x="T2" y="T3"/>
                </a:cxn>
                <a:cxn ang="T8">
                  <a:pos x="T4" y="T5"/>
                </a:cxn>
              </a:cxnLst>
              <a:rect l="T9" t="T10" r="T11" b="T12"/>
              <a:pathLst>
                <a:path w="482" h="341">
                  <a:moveTo>
                    <a:pt x="0" y="0"/>
                  </a:moveTo>
                  <a:cubicBezTo>
                    <a:pt x="130" y="28"/>
                    <a:pt x="261" y="57"/>
                    <a:pt x="341" y="114"/>
                  </a:cubicBezTo>
                  <a:cubicBezTo>
                    <a:pt x="421" y="171"/>
                    <a:pt x="451" y="256"/>
                    <a:pt x="482" y="341"/>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29"/>
            <p:cNvSpPr/>
            <p:nvPr/>
          </p:nvSpPr>
          <p:spPr bwMode="auto">
            <a:xfrm>
              <a:off x="1717" y="1026"/>
              <a:ext cx="567" cy="426"/>
            </a:xfrm>
            <a:custGeom>
              <a:avLst/>
              <a:gdLst>
                <a:gd name="T0" fmla="*/ 567 w 567"/>
                <a:gd name="T1" fmla="*/ 0 h 426"/>
                <a:gd name="T2" fmla="*/ 256 w 567"/>
                <a:gd name="T3" fmla="*/ 142 h 426"/>
                <a:gd name="T4" fmla="*/ 0 w 567"/>
                <a:gd name="T5" fmla="*/ 426 h 426"/>
                <a:gd name="T6" fmla="*/ 0 60000 65536"/>
                <a:gd name="T7" fmla="*/ 0 60000 65536"/>
                <a:gd name="T8" fmla="*/ 0 60000 65536"/>
                <a:gd name="T9" fmla="*/ 0 w 567"/>
                <a:gd name="T10" fmla="*/ 0 h 426"/>
                <a:gd name="T11" fmla="*/ 567 w 567"/>
                <a:gd name="T12" fmla="*/ 426 h 426"/>
              </a:gdLst>
              <a:ahLst/>
              <a:cxnLst>
                <a:cxn ang="T6">
                  <a:pos x="T0" y="T1"/>
                </a:cxn>
                <a:cxn ang="T7">
                  <a:pos x="T2" y="T3"/>
                </a:cxn>
                <a:cxn ang="T8">
                  <a:pos x="T4" y="T5"/>
                </a:cxn>
              </a:cxnLst>
              <a:rect l="T9" t="T10" r="T11" b="T12"/>
              <a:pathLst>
                <a:path w="567" h="426">
                  <a:moveTo>
                    <a:pt x="567" y="0"/>
                  </a:moveTo>
                  <a:cubicBezTo>
                    <a:pt x="458" y="35"/>
                    <a:pt x="350" y="71"/>
                    <a:pt x="256" y="142"/>
                  </a:cubicBezTo>
                  <a:cubicBezTo>
                    <a:pt x="162" y="213"/>
                    <a:pt x="81" y="319"/>
                    <a:pt x="0" y="42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Text Box 30"/>
            <p:cNvSpPr txBox="1">
              <a:spLocks noChangeArrowheads="1"/>
            </p:cNvSpPr>
            <p:nvPr/>
          </p:nvSpPr>
          <p:spPr bwMode="auto">
            <a:xfrm>
              <a:off x="2058" y="1253"/>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a:t>
              </a:r>
              <a:endParaRPr lang="en-US" altLang="zh-CN" sz="2000">
                <a:sym typeface="Symbol" panose="05050102010706020507" pitchFamily="18" charset="2"/>
              </a:endParaRPr>
            </a:p>
          </p:txBody>
        </p:sp>
      </p:grpSp>
      <p:sp>
        <p:nvSpPr>
          <p:cNvPr id="2" name="矩形 1"/>
          <p:cNvSpPr/>
          <p:nvPr/>
        </p:nvSpPr>
        <p:spPr>
          <a:xfrm>
            <a:off x="566738" y="5337694"/>
            <a:ext cx="7841530" cy="830997"/>
          </a:xfrm>
          <a:prstGeom prst="rect">
            <a:avLst/>
          </a:prstGeom>
        </p:spPr>
        <p:txBody>
          <a:bodyPr wrap="square">
            <a:spAutoFit/>
          </a:bodyPr>
          <a:lstStyle/>
          <a:p>
            <a:pPr marL="342900" indent="-342900">
              <a:spcBef>
                <a:spcPct val="500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rPr>
              <a:t>多相扩散（</a:t>
            </a:r>
            <a:r>
              <a:rPr lang="en-US" altLang="zh-CN" sz="2400" b="1" dirty="0">
                <a:solidFill>
                  <a:srgbClr val="FF0000"/>
                </a:solidFill>
                <a:latin typeface="微软雅黑" panose="020B0503020204020204" pitchFamily="34" charset="-122"/>
                <a:ea typeface="微软雅黑" panose="020B0503020204020204" pitchFamily="34" charset="-122"/>
              </a:rPr>
              <a:t>multiphase diffusion)</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通过扩散形成新相，又称为相变扩散或反应扩散。</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wipe(left)">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build="p"/>
      <p:bldP spid="10" grpId="0" autoUpdateAnimBg="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
          <p:cNvSpPr>
            <a:spLocks noChangeArrowheads="1"/>
          </p:cNvSpPr>
          <p:nvPr/>
        </p:nvSpPr>
        <p:spPr bwMode="auto">
          <a:xfrm>
            <a:off x="452315" y="943636"/>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三、扩散的意义</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0" name="Text Box 3"/>
          <p:cNvSpPr txBox="1">
            <a:spLocks noChangeArrowheads="1"/>
          </p:cNvSpPr>
          <p:nvPr/>
        </p:nvSpPr>
        <p:spPr bwMode="auto">
          <a:xfrm>
            <a:off x="680915" y="1629436"/>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举例：齿轮的渗碳（</a:t>
            </a:r>
            <a:r>
              <a:rPr lang="en-US" altLang="zh-CN" sz="2400" b="1" dirty="0">
                <a:solidFill>
                  <a:srgbClr val="0000FF"/>
                </a:solidFill>
                <a:latin typeface="微软雅黑" panose="020B0503020204020204" pitchFamily="34" charset="-122"/>
                <a:ea typeface="微软雅黑" panose="020B0503020204020204" pitchFamily="34" charset="-122"/>
              </a:rPr>
              <a:t>carburization</a:t>
            </a:r>
            <a:r>
              <a:rPr lang="zh-CN" altLang="en-US" sz="2400" b="1" dirty="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pic>
        <p:nvPicPr>
          <p:cNvPr id="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515" y="2239036"/>
            <a:ext cx="7696200" cy="422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7462715" y="127093"/>
            <a:ext cx="1303669" cy="476541"/>
          </a:xfrm>
          <a:prstGeom prst="rect">
            <a:avLst/>
          </a:prstGeom>
          <a:solidFill>
            <a:srgbClr val="FFFF00"/>
          </a:solidFill>
        </p:spPr>
        <p:txBody>
          <a:bodyPr wrap="square">
            <a:spAutoFit/>
          </a:bodyPr>
          <a:lstStyle/>
          <a:p>
            <a:pPr>
              <a:lnSpc>
                <a:spcPct val="140000"/>
              </a:lnSpc>
            </a:pPr>
            <a:r>
              <a:rPr lang="zh-CN" altLang="en-US" sz="2000" b="1" dirty="0">
                <a:solidFill>
                  <a:srgbClr val="FF0000"/>
                </a:solidFill>
                <a:latin typeface="楷体_GB2312" pitchFamily="49" charset="-122"/>
                <a:ea typeface="楷体_GB2312" pitchFamily="49" charset="-122"/>
              </a:rPr>
              <a:t>一般了解</a:t>
            </a:r>
            <a:endParaRPr lang="zh-CN" altLang="en-US" sz="2000" b="1" dirty="0">
              <a:solidFill>
                <a:srgbClr val="FF0000"/>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68AC8DE-9D93-46B0-945A-F0E5CED4E6F5}"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08761" y="929561"/>
            <a:ext cx="5523978" cy="2913525"/>
          </a:xfrm>
          <a:prstGeom prst="rect">
            <a:avLst/>
          </a:prstGeom>
        </p:spPr>
      </p:pic>
      <p:pic>
        <p:nvPicPr>
          <p:cNvPr id="3" name="图片 2"/>
          <p:cNvPicPr>
            <a:picLocks noChangeAspect="1"/>
          </p:cNvPicPr>
          <p:nvPr/>
        </p:nvPicPr>
        <p:blipFill>
          <a:blip r:embed="rId2"/>
          <a:stretch>
            <a:fillRect/>
          </a:stretch>
        </p:blipFill>
        <p:spPr>
          <a:xfrm>
            <a:off x="3240349" y="3615956"/>
            <a:ext cx="5517472" cy="3105519"/>
          </a:xfrm>
          <a:prstGeom prst="rect">
            <a:avLst/>
          </a:prstGeom>
        </p:spPr>
      </p:pic>
      <p:sp>
        <p:nvSpPr>
          <p:cNvPr id="5"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2"/>
          <p:cNvGrpSpPr/>
          <p:nvPr/>
        </p:nvGrpSpPr>
        <p:grpSpPr bwMode="auto">
          <a:xfrm>
            <a:off x="0" y="632416"/>
            <a:ext cx="8569651" cy="53956"/>
            <a:chOff x="8792" y="933034"/>
            <a:chExt cx="8241641" cy="48388"/>
          </a:xfrm>
          <a:solidFill>
            <a:schemeClr val="accent4">
              <a:lumMod val="75000"/>
            </a:schemeClr>
          </a:solidFill>
        </p:grpSpPr>
        <p:cxnSp>
          <p:nvCxnSpPr>
            <p:cNvPr id="7" name="直接连接符 6"/>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9" name="矩形 8"/>
          <p:cNvSpPr/>
          <p:nvPr/>
        </p:nvSpPr>
        <p:spPr>
          <a:xfrm>
            <a:off x="5632739" y="1709894"/>
            <a:ext cx="3620021" cy="1077218"/>
          </a:xfrm>
          <a:prstGeom prst="rect">
            <a:avLst/>
          </a:prstGeom>
        </p:spPr>
        <p:txBody>
          <a:bodyPr wrap="square">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材料表面纳米化来提高渗碳</a:t>
            </a:r>
            <a:r>
              <a:rPr lang="en-US" altLang="zh-CN" sz="3200" b="1" dirty="0">
                <a:solidFill>
                  <a:srgbClr val="FF0000"/>
                </a:solidFill>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氮速度</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
          <p:cNvSpPr>
            <a:spLocks noChangeArrowheads="1"/>
          </p:cNvSpPr>
          <p:nvPr/>
        </p:nvSpPr>
        <p:spPr bwMode="auto">
          <a:xfrm>
            <a:off x="0" y="720909"/>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三、扩散的意义</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5" name="Text Box 3"/>
          <p:cNvSpPr txBox="1">
            <a:spLocks noChangeArrowheads="1"/>
          </p:cNvSpPr>
          <p:nvPr/>
        </p:nvSpPr>
        <p:spPr bwMode="auto">
          <a:xfrm>
            <a:off x="322930" y="5810085"/>
            <a:ext cx="81173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锂离子电池充放电过程是通过锂离子在电极和电解质中的扩散来完成的，因此锂离子扩散行为直接影响了电池的性能！</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6" name="Text Box 3"/>
          <p:cNvSpPr txBox="1">
            <a:spLocks noChangeArrowheads="1"/>
          </p:cNvSpPr>
          <p:nvPr/>
        </p:nvSpPr>
        <p:spPr bwMode="auto">
          <a:xfrm>
            <a:off x="3511858" y="854236"/>
            <a:ext cx="49438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锂离子扩散</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pic>
        <p:nvPicPr>
          <p:cNvPr id="347138" name="Picture 2" descr="“Li battery”的图片搜索结果"/>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9068" y="1229834"/>
            <a:ext cx="3755402" cy="4489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
          <p:cNvSpPr>
            <a:spLocks noChangeArrowheads="1"/>
          </p:cNvSpPr>
          <p:nvPr/>
        </p:nvSpPr>
        <p:spPr bwMode="auto">
          <a:xfrm>
            <a:off x="452315" y="943636"/>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三、扩散的意义</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pic>
        <p:nvPicPr>
          <p:cNvPr id="348162" name="Picture 2" descr="âèå é»æ°æ¶å±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294" y="2313646"/>
            <a:ext cx="4566141" cy="33058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3"/>
          <p:cNvSpPr txBox="1">
            <a:spLocks noChangeArrowheads="1"/>
          </p:cNvSpPr>
          <p:nvPr/>
        </p:nvSpPr>
        <p:spPr bwMode="auto">
          <a:xfrm>
            <a:off x="4662435" y="5058499"/>
            <a:ext cx="456049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400" b="1" dirty="0">
                <a:latin typeface="微软雅黑" panose="020B0503020204020204" pitchFamily="34" charset="-122"/>
                <a:ea typeface="微软雅黑" panose="020B0503020204020204" pitchFamily="34" charset="-122"/>
              </a:rPr>
              <a:t>聚变堆部件中的</a:t>
            </a:r>
            <a:r>
              <a:rPr lang="zh-CN" altLang="en-US" sz="2400" b="1" dirty="0">
                <a:solidFill>
                  <a:srgbClr val="0000FF"/>
                </a:solidFill>
                <a:latin typeface="微软雅黑" panose="020B0503020204020204" pitchFamily="34" charset="-122"/>
                <a:ea typeface="微软雅黑" panose="020B0503020204020204" pitchFamily="34" charset="-122"/>
              </a:rPr>
              <a:t>氚扩散行为</a:t>
            </a:r>
            <a:r>
              <a:rPr lang="zh-CN" altLang="en-US" sz="2400" b="1" dirty="0">
                <a:latin typeface="微软雅黑" panose="020B0503020204020204" pitchFamily="34" charset="-122"/>
                <a:ea typeface="微软雅黑" panose="020B0503020204020204" pitchFamily="34" charset="-122"/>
              </a:rPr>
              <a:t>非常</a:t>
            </a:r>
            <a:r>
              <a:rPr lang="zh-CN" altLang="en-US" sz="2400" b="1" dirty="0" smtClean="0">
                <a:latin typeface="微软雅黑" panose="020B0503020204020204" pitchFamily="34" charset="-122"/>
                <a:ea typeface="微软雅黑" panose="020B0503020204020204" pitchFamily="34" charset="-122"/>
              </a:rPr>
              <a:t>重要</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需</a:t>
            </a:r>
            <a:r>
              <a:rPr lang="zh-CN" altLang="en-US" sz="2400" b="1" dirty="0" smtClean="0">
                <a:solidFill>
                  <a:srgbClr val="FF0000"/>
                </a:solidFill>
                <a:latin typeface="微软雅黑" panose="020B0503020204020204" pitchFamily="34" charset="-122"/>
                <a:ea typeface="微软雅黑" panose="020B0503020204020204" pitchFamily="34" charset="-122"/>
              </a:rPr>
              <a:t>发展</a:t>
            </a:r>
            <a:r>
              <a:rPr lang="zh-CN" altLang="en-US" sz="2400" b="1" dirty="0">
                <a:solidFill>
                  <a:srgbClr val="FF0000"/>
                </a:solidFill>
                <a:latin typeface="微软雅黑" panose="020B0503020204020204" pitchFamily="34" charset="-122"/>
                <a:ea typeface="微软雅黑" panose="020B0503020204020204" pitchFamily="34" charset="-122"/>
              </a:rPr>
              <a:t>阻氚</a:t>
            </a:r>
            <a:r>
              <a:rPr lang="zh-CN" altLang="en-US" sz="2400" b="1" dirty="0" smtClean="0">
                <a:solidFill>
                  <a:srgbClr val="FF0000"/>
                </a:solidFill>
                <a:latin typeface="微软雅黑" panose="020B0503020204020204" pitchFamily="34" charset="-122"/>
                <a:ea typeface="微软雅黑" panose="020B0503020204020204" pitchFamily="34" charset="-122"/>
              </a:rPr>
              <a:t>涂层材料</a:t>
            </a:r>
            <a:r>
              <a:rPr lang="zh-CN" altLang="en-US" sz="2400" b="1" dirty="0">
                <a:solidFill>
                  <a:srgbClr val="FF0000"/>
                </a:solidFill>
                <a:latin typeface="微软雅黑" panose="020B0503020204020204" pitchFamily="34" charset="-122"/>
                <a:ea typeface="微软雅黑" panose="020B0503020204020204" pitchFamily="34" charset="-122"/>
              </a:rPr>
              <a:t>来降低氚在部件中的</a:t>
            </a:r>
            <a:r>
              <a:rPr lang="zh-CN" altLang="en-US" sz="2400" b="1" dirty="0" smtClean="0">
                <a:solidFill>
                  <a:srgbClr val="FF0000"/>
                </a:solidFill>
                <a:latin typeface="微软雅黑" panose="020B0503020204020204" pitchFamily="34" charset="-122"/>
                <a:ea typeface="微软雅黑" panose="020B0503020204020204" pitchFamily="34" charset="-122"/>
              </a:rPr>
              <a:t>扩散速度</a:t>
            </a:r>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p>
            <a:pPr eaLnBrk="1" hangingPunct="1">
              <a:spcBef>
                <a:spcPct val="50000"/>
              </a:spcBef>
              <a:buFontTx/>
              <a:buNone/>
            </a:pPr>
            <a:endParaRPr lang="zh-CN" altLang="en-US" sz="2400" b="1" dirty="0">
              <a:latin typeface="微软雅黑" panose="020B0503020204020204" pitchFamily="34" charset="-122"/>
              <a:ea typeface="微软雅黑" panose="020B0503020204020204" pitchFamily="34" charset="-122"/>
            </a:endParaRPr>
          </a:p>
        </p:txBody>
      </p:sp>
      <p:sp>
        <p:nvSpPr>
          <p:cNvPr id="14" name="Text Box 3"/>
          <p:cNvSpPr txBox="1">
            <a:spLocks noChangeArrowheads="1"/>
          </p:cNvSpPr>
          <p:nvPr/>
        </p:nvSpPr>
        <p:spPr bwMode="auto">
          <a:xfrm>
            <a:off x="2895837" y="2378182"/>
            <a:ext cx="43049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“人造太阳”</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128" y="90028"/>
            <a:ext cx="4139872" cy="1797208"/>
          </a:xfrm>
          <a:prstGeom prst="rect">
            <a:avLst/>
          </a:prstGeom>
        </p:spPr>
      </p:pic>
      <p:pic>
        <p:nvPicPr>
          <p:cNvPr id="15" name="图片 14"/>
          <p:cNvPicPr>
            <a:picLocks noChangeAspect="1"/>
          </p:cNvPicPr>
          <p:nvPr/>
        </p:nvPicPr>
        <p:blipFill>
          <a:blip r:embed="rId3" cstate="print"/>
          <a:stretch>
            <a:fillRect/>
          </a:stretch>
        </p:blipFill>
        <p:spPr>
          <a:xfrm>
            <a:off x="96294" y="5022865"/>
            <a:ext cx="1771867" cy="1776464"/>
          </a:xfrm>
          <a:prstGeom prst="rect">
            <a:avLst/>
          </a:prstGeom>
        </p:spPr>
      </p:pic>
      <p:pic>
        <p:nvPicPr>
          <p:cNvPr id="16" name="图片"/>
          <p:cNvPicPr>
            <a:picLocks noChangeAspect="1"/>
          </p:cNvPicPr>
          <p:nvPr/>
        </p:nvPicPr>
        <p:blipFill>
          <a:blip r:embed="rId4" cstate="print"/>
          <a:srcRect/>
          <a:stretch>
            <a:fillRect/>
          </a:stretch>
        </p:blipFill>
        <p:spPr bwMode="auto">
          <a:xfrm>
            <a:off x="5201408" y="2370410"/>
            <a:ext cx="2993888" cy="2680317"/>
          </a:xfrm>
          <a:prstGeom prst="rect">
            <a:avLst/>
          </a:prstGeom>
          <a:noFill/>
          <a:ln w="9525">
            <a:noFill/>
            <a:miter lim="800000"/>
            <a:headEnd/>
            <a:tailEnd/>
          </a:ln>
        </p:spPr>
      </p:pic>
      <p:cxnSp>
        <p:nvCxnSpPr>
          <p:cNvPr id="17" name="直接箭头连接符 16"/>
          <p:cNvCxnSpPr/>
          <p:nvPr/>
        </p:nvCxnSpPr>
        <p:spPr>
          <a:xfrm flipV="1">
            <a:off x="6365060" y="1764055"/>
            <a:ext cx="482321" cy="1994598"/>
          </a:xfrm>
          <a:prstGeom prst="straightConnector1">
            <a:avLst/>
          </a:prstGeom>
          <a:ln w="25400">
            <a:solidFill>
              <a:srgbClr val="FF0000"/>
            </a:solidFill>
            <a:tailEnd type="arrow"/>
          </a:ln>
        </p:spPr>
        <p:style>
          <a:lnRef idx="1">
            <a:schemeClr val="accent6"/>
          </a:lnRef>
          <a:fillRef idx="0">
            <a:schemeClr val="accent6"/>
          </a:fillRef>
          <a:effectRef idx="0">
            <a:schemeClr val="accent6"/>
          </a:effectRef>
          <a:fontRef idx="minor">
            <a:schemeClr val="tx1"/>
          </a:fontRef>
        </p:style>
      </p:cxnSp>
      <p:pic>
        <p:nvPicPr>
          <p:cNvPr id="2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94" y="1896784"/>
            <a:ext cx="4915899"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996484" y="1867500"/>
            <a:ext cx="1932773" cy="276999"/>
          </a:xfrm>
          <a:prstGeom prst="rect">
            <a:avLst/>
          </a:prstGeom>
        </p:spPr>
        <p:txBody>
          <a:bodyPr wrap="none">
            <a:spAutoFit/>
          </a:bodyPr>
          <a:lstStyle/>
          <a:p>
            <a:r>
              <a:rPr lang="en-US" altLang="zh-CN" sz="1200" b="1" dirty="0" smtClean="0">
                <a:latin typeface="微软雅黑" panose="020B0503020204020204" pitchFamily="34" charset="-122"/>
                <a:ea typeface="微软雅黑" panose="020B0503020204020204" pitchFamily="34" charset="-122"/>
              </a:rPr>
              <a:t>From </a:t>
            </a:r>
            <a:r>
              <a:rPr lang="zh-CN" altLang="en-US" sz="1200" b="1" dirty="0" smtClean="0">
                <a:latin typeface="微软雅黑" panose="020B0503020204020204" pitchFamily="34" charset="-122"/>
                <a:ea typeface="微软雅黑" panose="020B0503020204020204" pitchFamily="34" charset="-122"/>
              </a:rPr>
              <a:t>等离子体所</a:t>
            </a:r>
            <a:r>
              <a:rPr lang="en-US" altLang="zh-CN" sz="1200" b="1" dirty="0" smtClean="0">
                <a:latin typeface="微软雅黑" panose="020B0503020204020204" pitchFamily="34" charset="-122"/>
                <a:ea typeface="微软雅黑" panose="020B0503020204020204" pitchFamily="34" charset="-122"/>
              </a:rPr>
              <a:t>-</a:t>
            </a:r>
            <a:r>
              <a:rPr lang="zh-CN" altLang="en-US" sz="1200" b="1" dirty="0" smtClean="0">
                <a:latin typeface="微软雅黑" panose="020B0503020204020204" pitchFamily="34" charset="-122"/>
                <a:ea typeface="微软雅黑" panose="020B0503020204020204" pitchFamily="34" charset="-122"/>
              </a:rPr>
              <a:t>徐玉平</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
          <p:cNvSpPr>
            <a:spLocks noChangeArrowheads="1"/>
          </p:cNvSpPr>
          <p:nvPr/>
        </p:nvSpPr>
        <p:spPr bwMode="auto">
          <a:xfrm>
            <a:off x="319321" y="844885"/>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三、扩散的意义</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pic>
        <p:nvPicPr>
          <p:cNvPr id="15" name="Picture 6" descr="C:\Users\Wang Haifeng\Desktop\2008022921461684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191" y="1530685"/>
            <a:ext cx="2748200" cy="2888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6317" y="1946611"/>
            <a:ext cx="2508523" cy="159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标注 17"/>
          <p:cNvSpPr/>
          <p:nvPr/>
        </p:nvSpPr>
        <p:spPr bwMode="auto">
          <a:xfrm>
            <a:off x="3444004" y="1948253"/>
            <a:ext cx="2520836" cy="1575361"/>
          </a:xfrm>
          <a:prstGeom prst="wedgeRectCallout">
            <a:avLst>
              <a:gd name="adj1" fmla="val -108117"/>
              <a:gd name="adj2" fmla="val 17204"/>
            </a:avLst>
          </a:prstGeom>
          <a:noFill/>
          <a:ln w="38100">
            <a:solidFill>
              <a:srgbClr val="FF0000"/>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lvl1pPr defTabSz="1097280">
              <a:defRPr>
                <a:solidFill>
                  <a:schemeClr val="tx1"/>
                </a:solidFill>
                <a:latin typeface="Arial" panose="020B0604020202020204" pitchFamily="34" charset="0"/>
                <a:cs typeface="Arial" panose="020B0604020202020204" pitchFamily="34" charset="0"/>
              </a:defRPr>
            </a:lvl1pPr>
            <a:lvl2pPr marL="742950" indent="-285750" defTabSz="1097280">
              <a:defRPr>
                <a:solidFill>
                  <a:schemeClr val="tx1"/>
                </a:solidFill>
                <a:latin typeface="Arial" panose="020B0604020202020204" pitchFamily="34" charset="0"/>
                <a:cs typeface="Arial" panose="020B0604020202020204" pitchFamily="34" charset="0"/>
              </a:defRPr>
            </a:lvl2pPr>
            <a:lvl3pPr marL="1143000" indent="-228600" defTabSz="1097280">
              <a:defRPr>
                <a:solidFill>
                  <a:schemeClr val="tx1"/>
                </a:solidFill>
                <a:latin typeface="Arial" panose="020B0604020202020204" pitchFamily="34" charset="0"/>
                <a:cs typeface="Arial" panose="020B0604020202020204" pitchFamily="34" charset="0"/>
              </a:defRPr>
            </a:lvl3pPr>
            <a:lvl4pPr marL="1600200" indent="-228600" defTabSz="1097280">
              <a:defRPr>
                <a:solidFill>
                  <a:schemeClr val="tx1"/>
                </a:solidFill>
                <a:latin typeface="Arial" panose="020B0604020202020204" pitchFamily="34" charset="0"/>
                <a:cs typeface="Arial" panose="020B0604020202020204" pitchFamily="34" charset="0"/>
              </a:defRPr>
            </a:lvl4pPr>
            <a:lvl5pPr marL="2057400" indent="-228600" defTabSz="1097280">
              <a:defRPr>
                <a:solidFill>
                  <a:schemeClr val="tx1"/>
                </a:solidFill>
                <a:latin typeface="Arial" panose="020B0604020202020204" pitchFamily="34" charset="0"/>
                <a:cs typeface="Arial" panose="020B0604020202020204" pitchFamily="34" charset="0"/>
              </a:defRPr>
            </a:lvl5pPr>
            <a:lvl6pPr marL="2514600" indent="-228600" defTabSz="10972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972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972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9728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endParaRPr lang="zh-CN" altLang="en-US" sz="2800" dirty="0">
              <a:solidFill>
                <a:srgbClr val="FFFFFF"/>
              </a:solidFill>
              <a:effectLst>
                <a:outerShdw blurRad="38100" dist="38100" dir="2700000" algn="tl">
                  <a:srgbClr val="125CA7"/>
                </a:outerShdw>
              </a:effectLst>
              <a:latin typeface="Segoe"/>
              <a:ea typeface="宋体" panose="02010600030101010101" pitchFamily="2" charset="-122"/>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813" y="50028"/>
            <a:ext cx="3078269" cy="1739223"/>
          </a:xfrm>
          <a:prstGeom prst="rect">
            <a:avLst/>
          </a:prstGeom>
        </p:spPr>
      </p:pic>
      <p:sp>
        <p:nvSpPr>
          <p:cNvPr id="21" name="Text Box 3"/>
          <p:cNvSpPr txBox="1">
            <a:spLocks noChangeArrowheads="1"/>
          </p:cNvSpPr>
          <p:nvPr/>
        </p:nvSpPr>
        <p:spPr bwMode="auto">
          <a:xfrm>
            <a:off x="94191" y="5237807"/>
            <a:ext cx="56119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航空发动机叶片用热障涂层在服役过程中的关键元素（如</a:t>
            </a:r>
            <a:r>
              <a:rPr lang="en-US" altLang="zh-CN" sz="2400" b="1" dirty="0">
                <a:solidFill>
                  <a:srgbClr val="0000FF"/>
                </a:solidFill>
                <a:latin typeface="微软雅黑" panose="020B0503020204020204" pitchFamily="34" charset="-122"/>
                <a:ea typeface="微软雅黑" panose="020B0503020204020204" pitchFamily="34" charset="-122"/>
              </a:rPr>
              <a:t>Al</a:t>
            </a:r>
            <a:r>
              <a:rPr lang="zh-CN" altLang="en-US" sz="2400" b="1" dirty="0">
                <a:solidFill>
                  <a:srgbClr val="0000FF"/>
                </a:solidFill>
                <a:latin typeface="微软雅黑" panose="020B0503020204020204" pitchFamily="34" charset="-122"/>
                <a:ea typeface="微软雅黑" panose="020B0503020204020204" pitchFamily="34" charset="-122"/>
              </a:rPr>
              <a:t>等）的扩散行为直接决定了热障涂层寿命。</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923503" y="2425595"/>
            <a:ext cx="3275492" cy="4432405"/>
            <a:chOff x="5546877" y="2610636"/>
            <a:chExt cx="3230544" cy="4793726"/>
          </a:xfrm>
        </p:grpSpPr>
        <p:pic>
          <p:nvPicPr>
            <p:cNvPr id="1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6877" y="3736714"/>
              <a:ext cx="3230544" cy="36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l="19401" t="535" r="36208"/>
            <a:stretch>
              <a:fillRect/>
            </a:stretch>
          </p:blipFill>
          <p:spPr bwMode="auto">
            <a:xfrm>
              <a:off x="5706180" y="2610636"/>
              <a:ext cx="2584167" cy="3091185"/>
            </a:xfrm>
            <a:prstGeom prst="rect">
              <a:avLst/>
            </a:prstGeom>
            <a:noFill/>
            <a:ln>
              <a:noFill/>
            </a:ln>
            <a:effectLst>
              <a:prstShdw prst="shdw17" dist="17961" dir="27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 name="直接箭头连接符 18"/>
          <p:cNvCxnSpPr/>
          <p:nvPr/>
        </p:nvCxnSpPr>
        <p:spPr>
          <a:xfrm>
            <a:off x="5008928" y="3206112"/>
            <a:ext cx="1009871" cy="805063"/>
          </a:xfrm>
          <a:prstGeom prst="straightConnector1">
            <a:avLst/>
          </a:prstGeom>
          <a:ln w="25400">
            <a:solidFill>
              <a:srgbClr val="FF0000"/>
            </a:solidFill>
            <a:tailEnd type="arrow"/>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2"/>
          <p:cNvSpPr>
            <a:spLocks noChangeArrowheads="1"/>
          </p:cNvSpPr>
          <p:nvPr/>
        </p:nvSpPr>
        <p:spPr bwMode="auto">
          <a:xfrm>
            <a:off x="452315" y="943636"/>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三、扩散的意义</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2" name="Text Box 9"/>
          <p:cNvSpPr txBox="1">
            <a:spLocks noChangeArrowheads="1"/>
          </p:cNvSpPr>
          <p:nvPr/>
        </p:nvSpPr>
        <p:spPr bwMode="auto">
          <a:xfrm>
            <a:off x="486821" y="1719066"/>
            <a:ext cx="7751762"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680" indent="-360680"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coatings and thin films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carburization for surface hardening of steels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thermal barrier coatings for turbine blades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dopant diffusion for semiconductor devices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oxidation of aluminum</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drift and diffusion</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water and air treatment</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conductive ceramics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magnetic materials for hard drives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creation of plastic beverage bottles/</a:t>
            </a:r>
            <a:r>
              <a:rPr lang="en-US" altLang="zh-CN" sz="2200" b="1" dirty="0" err="1">
                <a:latin typeface="Times New Roman" panose="02020603050405020304" pitchFamily="18" charset="0"/>
              </a:rPr>
              <a:t>Mylar</a:t>
            </a:r>
            <a:r>
              <a:rPr lang="en-US" altLang="zh-CN" sz="2200" b="1" baseline="30000" dirty="0" err="1">
                <a:latin typeface="Times New Roman" panose="02020603050405020304" pitchFamily="18" charset="0"/>
              </a:rPr>
              <a:t>TM</a:t>
            </a:r>
            <a:r>
              <a:rPr lang="en-US" altLang="zh-CN" sz="2200" b="1" dirty="0">
                <a:latin typeface="Times New Roman" panose="02020603050405020304" pitchFamily="18" charset="0"/>
              </a:rPr>
              <a:t> </a:t>
            </a:r>
            <a:r>
              <a:rPr lang="en-US" altLang="zh-CN" sz="2200" b="1" dirty="0" err="1">
                <a:latin typeface="Times New Roman" panose="02020603050405020304" pitchFamily="18" charset="0"/>
              </a:rPr>
              <a:t>Ballons</a:t>
            </a:r>
            <a:endParaRPr lang="en-US" altLang="zh-CN" sz="2200" b="1" dirty="0">
              <a:latin typeface="Times New Roman" panose="02020603050405020304" pitchFamily="18" charset="0"/>
            </a:endParaRPr>
          </a:p>
          <a:p>
            <a:pPr eaLnBrk="1" hangingPunct="1">
              <a:spcBef>
                <a:spcPct val="25000"/>
              </a:spcBef>
              <a:buClr>
                <a:srgbClr val="EF67B8"/>
              </a:buClr>
              <a:buFont typeface="Arial" panose="020B0604020202020204" pitchFamily="34" charset="0"/>
              <a:buChar char="•"/>
            </a:pPr>
            <a:r>
              <a:rPr lang="en-US" altLang="zh-CN" sz="2200" b="1" dirty="0">
                <a:latin typeface="Times New Roman" panose="02020603050405020304" pitchFamily="18" charset="0"/>
              </a:rPr>
              <a:t>optical fibers and microelectronic components</a:t>
            </a:r>
            <a:endParaRPr lang="en-US" altLang="zh-CN" sz="2200"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矩形 5"/>
          <p:cNvSpPr>
            <a:spLocks noChangeArrowheads="1"/>
          </p:cNvSpPr>
          <p:nvPr/>
        </p:nvSpPr>
        <p:spPr bwMode="auto">
          <a:xfrm>
            <a:off x="591200" y="89690"/>
            <a:ext cx="2646878"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56186" y="910367"/>
            <a:ext cx="9031627" cy="2243050"/>
          </a:xfrm>
          <a:prstGeom prst="rect">
            <a:avLst/>
          </a:prstGeom>
        </p:spPr>
        <p:txBody>
          <a:bodyPr wrap="square">
            <a:spAutoFit/>
          </a:bodyPr>
          <a:lstStyle/>
          <a:p>
            <a:pPr>
              <a:lnSpc>
                <a:spcPct val="150000"/>
              </a:lnSpc>
            </a:pPr>
            <a:r>
              <a:rPr lang="zh-CN" altLang="en-US" sz="2400" b="1" dirty="0">
                <a:solidFill>
                  <a:srgbClr val="0000FF"/>
                </a:solidFill>
                <a:latin typeface="微软雅黑" panose="020B0503020204020204" pitchFamily="34" charset="-122"/>
                <a:ea typeface="微软雅黑" panose="020B0503020204020204" pitchFamily="34" charset="-122"/>
              </a:rPr>
              <a:t>菲克定律</a:t>
            </a:r>
            <a:r>
              <a:rPr lang="zh-CN" altLang="en-US" sz="2400" b="1" dirty="0">
                <a:latin typeface="微软雅黑" panose="020B0503020204020204" pitchFamily="34" charset="-122"/>
                <a:ea typeface="微软雅黑" panose="020B0503020204020204" pitchFamily="34" charset="-122"/>
              </a:rPr>
              <a:t>是在1855年由（Fick）菲克给出的扩散流量和浓度梯度的线性关系，它是描述扩散物质输运的规律。这一关系是</a:t>
            </a:r>
            <a:r>
              <a:rPr lang="zh-CN" altLang="en-US" sz="2400" b="1" dirty="0">
                <a:solidFill>
                  <a:srgbClr val="FF0000"/>
                </a:solidFill>
                <a:latin typeface="微软雅黑" panose="020B0503020204020204" pitchFamily="34" charset="-122"/>
                <a:ea typeface="微软雅黑" panose="020B0503020204020204" pitchFamily="34" charset="-122"/>
              </a:rPr>
              <a:t>经验性</a:t>
            </a:r>
            <a:r>
              <a:rPr lang="zh-CN" altLang="en-US" sz="2400" b="1" dirty="0">
                <a:latin typeface="微软雅黑" panose="020B0503020204020204" pitchFamily="34" charset="-122"/>
                <a:ea typeface="微软雅黑" panose="020B0503020204020204" pitchFamily="34" charset="-122"/>
              </a:rPr>
              <a:t>的，并不需要从基本概念来导出，所以是</a:t>
            </a:r>
            <a:r>
              <a:rPr lang="zh-CN" altLang="en-US" sz="2400" b="1" dirty="0">
                <a:solidFill>
                  <a:srgbClr val="FF0000"/>
                </a:solidFill>
                <a:latin typeface="微软雅黑" panose="020B0503020204020204" pitchFamily="34" charset="-122"/>
                <a:ea typeface="微软雅黑" panose="020B0503020204020204" pitchFamily="34" charset="-122"/>
              </a:rPr>
              <a:t>纯唯象</a:t>
            </a:r>
            <a:r>
              <a:rPr lang="zh-CN" altLang="en-US" sz="2400" b="1" dirty="0">
                <a:latin typeface="微软雅黑" panose="020B0503020204020204" pitchFamily="34" charset="-122"/>
                <a:ea typeface="微软雅黑" panose="020B0503020204020204" pitchFamily="34" charset="-122"/>
              </a:rPr>
              <a:t>的。尽管如此，这些并不妨碍它的广泛应用。</a:t>
            </a: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56187" y="3928578"/>
            <a:ext cx="9087813" cy="2243050"/>
          </a:xfrm>
          <a:prstGeom prst="rect">
            <a:avLst/>
          </a:prstGeom>
        </p:spPr>
        <p:txBody>
          <a:bodyPr wrap="square">
            <a:spAutoFit/>
          </a:bodyPr>
          <a:lstStyle/>
          <a:p>
            <a:pPr>
              <a:lnSpc>
                <a:spcPct val="150000"/>
              </a:lnSpc>
            </a:pPr>
            <a:r>
              <a:rPr lang="zh-CN" altLang="en-US" sz="2400" b="1" dirty="0">
                <a:solidFill>
                  <a:srgbClr val="0000FF"/>
                </a:solidFill>
                <a:latin typeface="微软雅黑" panose="020B0503020204020204" pitchFamily="34" charset="-122"/>
                <a:ea typeface="微软雅黑" panose="020B0503020204020204" pitchFamily="34" charset="-122"/>
              </a:rPr>
              <a:t>唯象理论</a:t>
            </a:r>
            <a:r>
              <a:rPr lang="zh-CN" altLang="en-US" sz="2400" b="1" dirty="0">
                <a:latin typeface="微软雅黑" panose="020B0503020204020204" pitchFamily="34" charset="-122"/>
                <a:ea typeface="微软雅黑" panose="020B0503020204020204" pitchFamily="34" charset="-122"/>
              </a:rPr>
              <a:t>是实验现象更概括的总结和提炼，但是无法用已有的科学理论体系作出解释，所以钱学森说：“唯象理论就是知其然不知其所以然的理论”。唯象理论被称作前科学，因为它们也能被实践所证实。</a:t>
            </a:r>
            <a:endParaRPr lang="zh-CN" altLang="en-US" sz="2400" b="1" dirty="0">
              <a:latin typeface="微软雅黑" panose="020B0503020204020204" pitchFamily="34" charset="-122"/>
              <a:ea typeface="微软雅黑" panose="020B0503020204020204" pitchFamily="34" charset="-122"/>
            </a:endParaRPr>
          </a:p>
        </p:txBody>
      </p:sp>
      <p:sp>
        <p:nvSpPr>
          <p:cNvPr id="4" name="文本框 3"/>
          <p:cNvSpPr txBox="1"/>
          <p:nvPr/>
        </p:nvSpPr>
        <p:spPr bwMode="auto">
          <a:xfrm>
            <a:off x="2279473" y="4521200"/>
            <a:ext cx="184731" cy="769441"/>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0" name="矩形 9"/>
          <p:cNvSpPr/>
          <p:nvPr/>
        </p:nvSpPr>
        <p:spPr>
          <a:xfrm>
            <a:off x="0" y="6445234"/>
            <a:ext cx="8955733"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From </a:t>
            </a:r>
            <a:r>
              <a:rPr lang="zh-CN" altLang="en-US" sz="2000" dirty="0">
                <a:latin typeface="微软雅黑" panose="020B0503020204020204" pitchFamily="34" charset="-122"/>
                <a:ea typeface="微软雅黑" panose="020B0503020204020204" pitchFamily="34" charset="-122"/>
              </a:rPr>
              <a:t>材料科学基础，余永宁主编</a:t>
            </a:r>
            <a:endParaRPr lang="zh-CN" altLang="en-US" sz="2000" dirty="0">
              <a:latin typeface="微软雅黑" panose="020B0503020204020204" pitchFamily="34" charset="-122"/>
              <a:ea typeface="微软雅黑" panose="020B0503020204020204" pitchFamily="34" charset="-122"/>
            </a:endParaRPr>
          </a:p>
        </p:txBody>
      </p:sp>
      <p:sp>
        <p:nvSpPr>
          <p:cNvPr id="13" name="矩形 12"/>
          <p:cNvSpPr/>
          <p:nvPr/>
        </p:nvSpPr>
        <p:spPr>
          <a:xfrm>
            <a:off x="7530697" y="149249"/>
            <a:ext cx="1415772" cy="461665"/>
          </a:xfrm>
          <a:prstGeom prst="rect">
            <a:avLst/>
          </a:prstGeom>
          <a:solidFill>
            <a:schemeClr val="bg1"/>
          </a:solidFill>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重点内容</a:t>
            </a:r>
            <a:endParaRPr lang="zh-CN" altLang="en-US" sz="2400" dirty="0">
              <a:solidFill>
                <a:srgbClr val="FF0000"/>
              </a:solidFill>
            </a:endParaRPr>
          </a:p>
        </p:txBody>
      </p:sp>
      <p:sp>
        <p:nvSpPr>
          <p:cNvPr id="12" name="AutoShape 43"/>
          <p:cNvSpPr>
            <a:spLocks noChangeArrowheads="1"/>
          </p:cNvSpPr>
          <p:nvPr/>
        </p:nvSpPr>
        <p:spPr bwMode="auto">
          <a:xfrm>
            <a:off x="6899785" y="41626"/>
            <a:ext cx="540000" cy="538162"/>
          </a:xfrm>
          <a:prstGeom prst="star5">
            <a:avLst/>
          </a:prstGeom>
          <a:solidFill>
            <a:srgbClr val="FF0000"/>
          </a:solidFill>
          <a:ln w="9525" algn="ctr">
            <a:solidFill>
              <a:srgbClr val="FF0000"/>
            </a:solidFill>
            <a:miter lim="800000"/>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555259" y="82726"/>
            <a:ext cx="1877437" cy="600164"/>
          </a:xfrm>
          <a:prstGeom prst="rect">
            <a:avLst/>
          </a:prstGeom>
          <a:noFill/>
          <a:ln w="9525">
            <a:noFill/>
            <a:miter lim="800000"/>
          </a:ln>
        </p:spPr>
        <p:txBody>
          <a:bodyPr wrap="none">
            <a:spAutoFit/>
          </a:bodyPr>
          <a:lstStyle/>
          <a:p>
            <a:pPr algn="ct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个人简介</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Text Box 3"/>
          <p:cNvSpPr txBox="1">
            <a:spLocks noChangeArrowheads="1"/>
          </p:cNvSpPr>
          <p:nvPr/>
        </p:nvSpPr>
        <p:spPr bwMode="auto">
          <a:xfrm>
            <a:off x="0" y="801378"/>
            <a:ext cx="9107122" cy="2677656"/>
          </a:xfrm>
          <a:prstGeom prst="rect">
            <a:avLst/>
          </a:prstGeom>
          <a:noFill/>
          <a:ln w="28575">
            <a:solidFill>
              <a:srgbClr val="0000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nSpc>
                <a:spcPct val="150000"/>
              </a:lnSpc>
              <a:spcBef>
                <a:spcPct val="50000"/>
              </a:spcBef>
              <a:buNone/>
            </a:pPr>
            <a:r>
              <a:rPr lang="zh-CN" altLang="en-US" sz="2400" b="1" dirty="0">
                <a:solidFill>
                  <a:srgbClr val="0000FF"/>
                </a:solidFill>
                <a:latin typeface="微软雅黑" panose="020B0503020204020204" pitchFamily="34" charset="-122"/>
                <a:ea typeface="微软雅黑" panose="020B0503020204020204" pitchFamily="34" charset="-122"/>
              </a:rPr>
              <a:t>陈浩</a:t>
            </a:r>
            <a:r>
              <a:rPr lang="zh-CN" altLang="en-US" sz="2400" b="1" dirty="0">
                <a:latin typeface="微软雅黑" panose="020B0503020204020204" pitchFamily="34" charset="-122"/>
                <a:ea typeface="微软雅黑" panose="020B0503020204020204" pitchFamily="34" charset="-122"/>
              </a:rPr>
              <a:t>，副教授，博士生导师，研究方向为先进金属结构材料的固态相变与材料集成计算设计。</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电话：</a:t>
            </a:r>
            <a:r>
              <a:rPr lang="en-US" altLang="zh-CN" sz="2400" b="1" dirty="0">
                <a:latin typeface="微软雅黑" panose="020B0503020204020204" pitchFamily="34" charset="-122"/>
                <a:ea typeface="微软雅黑" panose="020B0503020204020204" pitchFamily="34" charset="-122"/>
              </a:rPr>
              <a:t>18510548205</a:t>
            </a:r>
            <a:r>
              <a:rPr lang="zh-CN" altLang="en-US" sz="2400" b="1" dirty="0">
                <a:latin typeface="微软雅黑" panose="020B0503020204020204" pitchFamily="34" charset="-122"/>
                <a:ea typeface="微软雅黑" panose="020B0503020204020204" pitchFamily="34" charset="-122"/>
              </a:rPr>
              <a:t>； 办公室：</a:t>
            </a:r>
            <a:r>
              <a:rPr lang="en-US" altLang="zh-CN" sz="2400" b="1" dirty="0" smtClean="0">
                <a:latin typeface="微软雅黑" panose="020B0503020204020204" pitchFamily="34" charset="-122"/>
                <a:ea typeface="微软雅黑" panose="020B0503020204020204" pitchFamily="34" charset="-122"/>
              </a:rPr>
              <a:t>B533;  </a:t>
            </a:r>
            <a:r>
              <a:rPr lang="zh-CN" altLang="en-US" sz="2400" b="1" dirty="0">
                <a:latin typeface="微软雅黑" panose="020B0503020204020204" pitchFamily="34" charset="-122"/>
                <a:ea typeface="微软雅黑" panose="020B0503020204020204" pitchFamily="34" charset="-122"/>
              </a:rPr>
              <a:t>微信：</a:t>
            </a:r>
            <a:r>
              <a:rPr lang="en-US" altLang="zh-CN" sz="2400" b="1" dirty="0">
                <a:latin typeface="微软雅黑" panose="020B0503020204020204" pitchFamily="34" charset="-122"/>
                <a:ea typeface="微软雅黑" panose="020B0503020204020204" pitchFamily="34" charset="-122"/>
              </a:rPr>
              <a:t>18510548205</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Email</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hao.chen@mail.tsinghua.edu.cn</a:t>
            </a:r>
            <a:endParaRPr lang="en-US" altLang="zh-CN" sz="2400" b="1" dirty="0">
              <a:latin typeface="微软雅黑" panose="020B0503020204020204" pitchFamily="34" charset="-122"/>
              <a:ea typeface="微软雅黑" panose="020B0503020204020204" pitchFamily="34" charset="-122"/>
            </a:endParaRPr>
          </a:p>
        </p:txBody>
      </p:sp>
      <p:sp>
        <p:nvSpPr>
          <p:cNvPr id="8" name="Text Box 3"/>
          <p:cNvSpPr txBox="1">
            <a:spLocks noChangeArrowheads="1"/>
          </p:cNvSpPr>
          <p:nvPr/>
        </p:nvSpPr>
        <p:spPr bwMode="auto">
          <a:xfrm>
            <a:off x="18439" y="3727967"/>
            <a:ext cx="9107122" cy="356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spcBef>
                <a:spcPct val="50000"/>
              </a:spcBef>
              <a:buNone/>
            </a:pPr>
            <a:r>
              <a:rPr lang="zh-CN" altLang="en-US" sz="2400" b="1" dirty="0">
                <a:solidFill>
                  <a:srgbClr val="0000FF"/>
                </a:solidFill>
                <a:latin typeface="微软雅黑" panose="020B0503020204020204" pitchFamily="34" charset="-122"/>
                <a:ea typeface="微软雅黑" panose="020B0503020204020204" pitchFamily="34" charset="-122"/>
              </a:rPr>
              <a:t>讲授内容：</a:t>
            </a:r>
            <a:endParaRPr lang="en-US" altLang="zh-CN" sz="2400" b="1" dirty="0">
              <a:solidFill>
                <a:srgbClr val="0000FF"/>
              </a:solidFill>
              <a:latin typeface="微软雅黑" panose="020B0503020204020204" pitchFamily="34" charset="-122"/>
              <a:ea typeface="微软雅黑" panose="020B0503020204020204" pitchFamily="34" charset="-122"/>
            </a:endParaRPr>
          </a:p>
          <a:p>
            <a:pPr>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固体中的扩散 （清华教材：第</a:t>
            </a:r>
            <a:r>
              <a:rPr lang="en-US" altLang="zh-CN" sz="2400" b="1" dirty="0">
                <a:latin typeface="微软雅黑" panose="020B0503020204020204" pitchFamily="34" charset="-122"/>
                <a:ea typeface="微软雅黑" panose="020B0503020204020204" pitchFamily="34" charset="-122"/>
              </a:rPr>
              <a:t>8</a:t>
            </a:r>
            <a:r>
              <a:rPr lang="zh-CN" altLang="en-US" sz="2400" b="1" dirty="0">
                <a:latin typeface="微软雅黑" panose="020B0503020204020204" pitchFamily="34" charset="-122"/>
                <a:ea typeface="微软雅黑" panose="020B0503020204020204" pitchFamily="34" charset="-122"/>
              </a:rPr>
              <a:t>章）</a:t>
            </a:r>
            <a:endParaRPr lang="en-US" altLang="zh-CN" sz="2400" b="1" dirty="0">
              <a:latin typeface="微软雅黑" panose="020B0503020204020204" pitchFamily="34" charset="-122"/>
              <a:ea typeface="微软雅黑" panose="020B0503020204020204" pitchFamily="34" charset="-122"/>
            </a:endParaRPr>
          </a:p>
          <a:p>
            <a:pPr>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回复与再结晶 （清华教材：第</a:t>
            </a:r>
            <a:r>
              <a:rPr lang="en-US" altLang="zh-CN" sz="2400" b="1" dirty="0">
                <a:latin typeface="微软雅黑" panose="020B0503020204020204" pitchFamily="34" charset="-122"/>
                <a:ea typeface="微软雅黑" panose="020B0503020204020204" pitchFamily="34" charset="-122"/>
              </a:rPr>
              <a:t>10</a:t>
            </a:r>
            <a:r>
              <a:rPr lang="zh-CN" altLang="en-US" sz="2400" b="1" dirty="0">
                <a:latin typeface="微软雅黑" panose="020B0503020204020204" pitchFamily="34" charset="-122"/>
                <a:ea typeface="微软雅黑" panose="020B0503020204020204" pitchFamily="34" charset="-122"/>
              </a:rPr>
              <a:t>章）</a:t>
            </a:r>
            <a:endParaRPr lang="en-US" altLang="zh-CN" sz="2400" b="1" dirty="0">
              <a:latin typeface="微软雅黑" panose="020B0503020204020204" pitchFamily="34" charset="-122"/>
              <a:ea typeface="微软雅黑" panose="020B0503020204020204" pitchFamily="34" charset="-122"/>
            </a:endParaRPr>
          </a:p>
          <a:p>
            <a:pPr>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固态相变（清华教材：第</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章）</a:t>
            </a:r>
            <a:endParaRPr lang="en-US" altLang="zh-CN" sz="2400" b="1" dirty="0">
              <a:latin typeface="微软雅黑" panose="020B0503020204020204" pitchFamily="34" charset="-122"/>
              <a:ea typeface="微软雅黑" panose="020B0503020204020204" pitchFamily="34" charset="-122"/>
            </a:endParaRPr>
          </a:p>
          <a:p>
            <a:pPr marL="0" indent="0">
              <a:spcBef>
                <a:spcPct val="50000"/>
              </a:spcBef>
              <a:buNone/>
            </a:pPr>
            <a:r>
              <a:rPr lang="zh-CN" altLang="en-US" sz="2000" b="1" dirty="0">
                <a:solidFill>
                  <a:srgbClr val="FF0000"/>
                </a:solidFill>
                <a:latin typeface="微软雅黑" panose="020B0503020204020204" pitchFamily="34" charset="-122"/>
                <a:ea typeface="微软雅黑" panose="020B0503020204020204" pitchFamily="34" charset="-122"/>
              </a:rPr>
              <a:t>参考教材：材料科学基础（潘金生等著）；材料科学基础（余永宁主编）；金属学原理（余永宁）</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3"/>
          <p:cNvSpPr>
            <a:spLocks noChangeArrowheads="1"/>
          </p:cNvSpPr>
          <p:nvPr/>
        </p:nvSpPr>
        <p:spPr bwMode="auto">
          <a:xfrm>
            <a:off x="0" y="774465"/>
            <a:ext cx="91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zh-CN" altLang="en-US" sz="2800" b="1" dirty="0">
                <a:solidFill>
                  <a:schemeClr val="accent2"/>
                </a:solidFill>
              </a:rPr>
              <a:t>一、菲克第一定律（</a:t>
            </a:r>
            <a:r>
              <a:rPr lang="en-US" altLang="zh-CN" sz="2800" b="1" dirty="0">
                <a:solidFill>
                  <a:schemeClr val="accent2"/>
                </a:solidFill>
              </a:rPr>
              <a:t>Fick’s First Law</a:t>
            </a:r>
            <a:r>
              <a:rPr lang="zh-CN" altLang="en-US" sz="2800" b="1" dirty="0">
                <a:solidFill>
                  <a:schemeClr val="accent2"/>
                </a:solidFill>
              </a:rPr>
              <a:t>）</a:t>
            </a:r>
            <a:endParaRPr lang="en-US" altLang="zh-CN" sz="2800" b="1" dirty="0">
              <a:solidFill>
                <a:schemeClr val="accent2"/>
              </a:solidFill>
            </a:endParaRPr>
          </a:p>
          <a:p>
            <a:pPr>
              <a:buNone/>
            </a:pPr>
            <a:endParaRPr lang="en-US" altLang="zh-CN" sz="2000" b="1" dirty="0">
              <a:latin typeface="微软雅黑" panose="020B0503020204020204" pitchFamily="34" charset="-122"/>
              <a:ea typeface="微软雅黑" panose="020B0503020204020204" pitchFamily="34" charset="-122"/>
            </a:endParaRPr>
          </a:p>
          <a:p>
            <a:pPr>
              <a:buNone/>
            </a:pPr>
            <a:r>
              <a:rPr lang="zh-CN" altLang="en-US" sz="2000" b="1" dirty="0">
                <a:latin typeface="微软雅黑" panose="020B0503020204020204" pitchFamily="34" charset="-122"/>
                <a:ea typeface="微软雅黑" panose="020B0503020204020204" pitchFamily="34" charset="-122"/>
              </a:rPr>
              <a:t>菲克第一定律：扩散粒子（原子、分子或离子）沿着浓度梯度的</a:t>
            </a:r>
            <a:r>
              <a:rPr lang="zh-CN" altLang="en-US" sz="2000" b="1" dirty="0">
                <a:solidFill>
                  <a:srgbClr val="FF0000"/>
                </a:solidFill>
                <a:latin typeface="微软雅黑" panose="020B0503020204020204" pitchFamily="34" charset="-122"/>
                <a:ea typeface="微软雅黑" panose="020B0503020204020204" pitchFamily="34" charset="-122"/>
              </a:rPr>
              <a:t>反向移动</a:t>
            </a:r>
            <a:r>
              <a:rPr lang="zh-CN" altLang="en-US" sz="2000" b="1" dirty="0">
                <a:latin typeface="微软雅黑" panose="020B0503020204020204" pitchFamily="34" charset="-122"/>
                <a:ea typeface="微软雅黑" panose="020B0503020204020204" pitchFamily="34" charset="-122"/>
              </a:rPr>
              <a:t>，即从</a:t>
            </a:r>
            <a:endParaRPr lang="en-US" altLang="zh-CN" sz="2000" b="1" dirty="0">
              <a:latin typeface="微软雅黑" panose="020B0503020204020204" pitchFamily="34" charset="-122"/>
              <a:ea typeface="微软雅黑" panose="020B0503020204020204" pitchFamily="34" charset="-122"/>
            </a:endParaRPr>
          </a:p>
          <a:p>
            <a:pPr>
              <a:buNone/>
            </a:pPr>
            <a:r>
              <a:rPr lang="zh-CN" altLang="en-US" sz="2000" b="1" dirty="0">
                <a:latin typeface="微软雅黑" panose="020B0503020204020204" pitchFamily="34" charset="-122"/>
                <a:ea typeface="微软雅黑" panose="020B0503020204020204" pitchFamily="34" charset="-122"/>
              </a:rPr>
              <a:t>浓度高处向浓度低处流动，其通量与浓度梯度成正比。</a:t>
            </a:r>
            <a:endParaRPr lang="zh-CN" altLang="en-US" sz="2000" b="1" dirty="0">
              <a:latin typeface="微软雅黑" panose="020B0503020204020204" pitchFamily="34" charset="-122"/>
              <a:ea typeface="微软雅黑" panose="020B0503020204020204" pitchFamily="34" charset="-122"/>
            </a:endParaRPr>
          </a:p>
          <a:p>
            <a:pPr eaLnBrk="1" hangingPunct="1">
              <a:buFontTx/>
              <a:buNone/>
            </a:pPr>
            <a:endParaRPr lang="zh-CN" altLang="en-US" sz="2800" b="1" dirty="0">
              <a:solidFill>
                <a:schemeClr val="accent2"/>
              </a:solidFill>
            </a:endParaRPr>
          </a:p>
        </p:txBody>
      </p:sp>
      <p:graphicFrame>
        <p:nvGraphicFramePr>
          <p:cNvPr id="57" name="Object 16"/>
          <p:cNvGraphicFramePr>
            <a:graphicFrameLocks noChangeAspect="1"/>
          </p:cNvGraphicFramePr>
          <p:nvPr/>
        </p:nvGraphicFramePr>
        <p:xfrm>
          <a:off x="4894215" y="2749075"/>
          <a:ext cx="2280127" cy="970706"/>
        </p:xfrm>
        <a:graphic>
          <a:graphicData uri="http://schemas.openxmlformats.org/presentationml/2006/ole">
            <mc:AlternateContent xmlns:mc="http://schemas.openxmlformats.org/markup-compatibility/2006">
              <mc:Choice xmlns:v="urn:schemas-microsoft-com:vml" Requires="v">
                <p:oleObj spid="_x0000_s337468" name="Equation" r:id="rId1" imgW="926465" imgH="393700" progId="Equation.3">
                  <p:embed/>
                </p:oleObj>
              </mc:Choice>
              <mc:Fallback>
                <p:oleObj name="Equation" r:id="rId1" imgW="926465" imgH="393700" progId="Equation.3">
                  <p:embed/>
                  <p:pic>
                    <p:nvPicPr>
                      <p:cNvPr id="0" name="Objec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215" y="2749075"/>
                        <a:ext cx="2280127" cy="970706"/>
                      </a:xfrm>
                      <a:prstGeom prst="rect">
                        <a:avLst/>
                      </a:prstGeom>
                      <a:noFill/>
                      <a:ln>
                        <a:noFill/>
                      </a:ln>
                      <a:effectLst/>
                    </p:spPr>
                  </p:pic>
                </p:oleObj>
              </mc:Fallback>
            </mc:AlternateContent>
          </a:graphicData>
        </a:graphic>
      </p:graphicFrame>
      <p:graphicFrame>
        <p:nvGraphicFramePr>
          <p:cNvPr id="58" name="Object 17"/>
          <p:cNvGraphicFramePr>
            <a:graphicFrameLocks noChangeAspect="1"/>
          </p:cNvGraphicFramePr>
          <p:nvPr/>
        </p:nvGraphicFramePr>
        <p:xfrm>
          <a:off x="4858420" y="3795981"/>
          <a:ext cx="2351716" cy="990600"/>
        </p:xfrm>
        <a:graphic>
          <a:graphicData uri="http://schemas.openxmlformats.org/presentationml/2006/ole">
            <mc:AlternateContent xmlns:mc="http://schemas.openxmlformats.org/markup-compatibility/2006">
              <mc:Choice xmlns:v="urn:schemas-microsoft-com:vml" Requires="v">
                <p:oleObj spid="_x0000_s337469" name="Equation" r:id="rId3" imgW="1028065" imgH="431800" progId="Equation.3">
                  <p:embed/>
                </p:oleObj>
              </mc:Choice>
              <mc:Fallback>
                <p:oleObj name="Equation" r:id="rId3" imgW="1028065" imgH="4318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420" y="3795981"/>
                        <a:ext cx="2351716" cy="990600"/>
                      </a:xfrm>
                      <a:prstGeom prst="rect">
                        <a:avLst/>
                      </a:prstGeom>
                      <a:noFill/>
                      <a:ln>
                        <a:noFill/>
                      </a:ln>
                      <a:effectLst/>
                    </p:spPr>
                  </p:pic>
                </p:oleObj>
              </mc:Fallback>
            </mc:AlternateContent>
          </a:graphicData>
        </a:graphic>
      </p:graphicFrame>
      <p:grpSp>
        <p:nvGrpSpPr>
          <p:cNvPr id="59" name="Group 20"/>
          <p:cNvGrpSpPr/>
          <p:nvPr/>
        </p:nvGrpSpPr>
        <p:grpSpPr bwMode="auto">
          <a:xfrm>
            <a:off x="856651" y="5678487"/>
            <a:ext cx="6858000" cy="1066800"/>
            <a:chOff x="472" y="3312"/>
            <a:chExt cx="4320" cy="672"/>
          </a:xfrm>
        </p:grpSpPr>
        <p:sp>
          <p:nvSpPr>
            <p:cNvPr id="60" name="Text Box 18"/>
            <p:cNvSpPr txBox="1">
              <a:spLocks noChangeArrowheads="1"/>
            </p:cNvSpPr>
            <p:nvPr/>
          </p:nvSpPr>
          <p:spPr bwMode="auto">
            <a:xfrm>
              <a:off x="472" y="3360"/>
              <a:ext cx="4320"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buFontTx/>
                <a:buNone/>
              </a:pPr>
              <a:r>
                <a:rPr lang="en-US" altLang="zh-CN" sz="2400" dirty="0"/>
                <a:t>      </a:t>
              </a:r>
              <a:r>
                <a:rPr lang="zh-CN" altLang="en-US" sz="2000" b="1" dirty="0">
                  <a:latin typeface="微软雅黑" panose="020B0503020204020204" pitchFamily="34" charset="-122"/>
                  <a:ea typeface="微软雅黑" panose="020B0503020204020204" pitchFamily="34" charset="-122"/>
                </a:rPr>
                <a:t>定义       为扩散通量</a:t>
              </a:r>
              <a:r>
                <a:rPr lang="en-US" altLang="zh-CN" sz="2000" b="1" i="1" dirty="0">
                  <a:latin typeface="微软雅黑" panose="020B0503020204020204" pitchFamily="34" charset="-122"/>
                  <a:ea typeface="微软雅黑" panose="020B0503020204020204" pitchFamily="34" charset="-122"/>
                </a:rPr>
                <a:t>J</a:t>
              </a:r>
              <a:r>
                <a:rPr lang="zh-CN" altLang="en-US" sz="2000" b="1" dirty="0">
                  <a:latin typeface="微软雅黑" panose="020B0503020204020204" pitchFamily="34" charset="-122"/>
                  <a:ea typeface="微软雅黑" panose="020B0503020204020204" pitchFamily="34" charset="-122"/>
                </a:rPr>
                <a:t>，单位时间内通过垂直于</a:t>
              </a:r>
              <a:r>
                <a:rPr lang="en-US" altLang="zh-CN" sz="2000" b="1" i="1" dirty="0">
                  <a:latin typeface="微软雅黑" panose="020B0503020204020204" pitchFamily="34" charset="-122"/>
                  <a:ea typeface="微软雅黑" panose="020B0503020204020204" pitchFamily="34" charset="-122"/>
                </a:rPr>
                <a:t>x </a:t>
              </a:r>
              <a:r>
                <a:rPr lang="zh-CN" altLang="en-US" sz="2000" b="1" dirty="0">
                  <a:latin typeface="微软雅黑" panose="020B0503020204020204" pitchFamily="34" charset="-122"/>
                  <a:ea typeface="微软雅黑" panose="020B0503020204020204" pitchFamily="34" charset="-122"/>
                </a:rPr>
                <a:t>轴的单位平面的扩散粒子数量</a:t>
              </a:r>
              <a:r>
                <a:rPr lang="zh-CN" altLang="en-US" sz="2000" dirty="0"/>
                <a:t>。</a:t>
              </a:r>
              <a:endParaRPr lang="zh-CN" altLang="en-US" sz="2000" dirty="0"/>
            </a:p>
          </p:txBody>
        </p:sp>
        <p:graphicFrame>
          <p:nvGraphicFramePr>
            <p:cNvPr id="61" name="Object 19"/>
            <p:cNvGraphicFramePr>
              <a:graphicFrameLocks noChangeAspect="1"/>
            </p:cNvGraphicFramePr>
            <p:nvPr/>
          </p:nvGraphicFramePr>
          <p:xfrm>
            <a:off x="1111" y="3312"/>
            <a:ext cx="334" cy="432"/>
          </p:xfrm>
          <a:graphic>
            <a:graphicData uri="http://schemas.openxmlformats.org/presentationml/2006/ole">
              <mc:AlternateContent xmlns:mc="http://schemas.openxmlformats.org/markup-compatibility/2006">
                <mc:Choice xmlns:v="urn:schemas-microsoft-com:vml" Requires="v">
                  <p:oleObj spid="_x0000_s337470" name="Equation" r:id="rId5" imgW="304800" imgH="393065" progId="Equation.3">
                    <p:embed/>
                  </p:oleObj>
                </mc:Choice>
                <mc:Fallback>
                  <p:oleObj name="Equation" r:id="rId5" imgW="304800" imgH="393065"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 y="3312"/>
                          <a:ext cx="33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62"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09" y="2443060"/>
            <a:ext cx="3220720" cy="323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5"/>
          <p:cNvSpPr>
            <a:spLocks noChangeArrowheads="1"/>
          </p:cNvSpPr>
          <p:nvPr/>
        </p:nvSpPr>
        <p:spPr bwMode="auto">
          <a:xfrm>
            <a:off x="331209" y="93383"/>
            <a:ext cx="401424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2.2.1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菲克第一</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405360" y="174301"/>
            <a:ext cx="401424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2.2.1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菲克第一</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24" name="Object 2"/>
          <p:cNvGraphicFramePr>
            <a:graphicFrameLocks noChangeAspect="1"/>
          </p:cNvGraphicFramePr>
          <p:nvPr/>
        </p:nvGraphicFramePr>
        <p:xfrm>
          <a:off x="2773045" y="4498422"/>
          <a:ext cx="1981200" cy="995363"/>
        </p:xfrm>
        <a:graphic>
          <a:graphicData uri="http://schemas.openxmlformats.org/presentationml/2006/ole">
            <mc:AlternateContent xmlns:mc="http://schemas.openxmlformats.org/markup-compatibility/2006">
              <mc:Choice xmlns:v="urn:schemas-microsoft-com:vml" Requires="v">
                <p:oleObj spid="_x0000_s338474" name="Equation" r:id="rId1" imgW="862965" imgH="431800" progId="Equation.3">
                  <p:embed/>
                </p:oleObj>
              </mc:Choice>
              <mc:Fallback>
                <p:oleObj name="Equation" r:id="rId1" imgW="862965"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045" y="4498422"/>
                        <a:ext cx="19812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Rectangle 3"/>
          <p:cNvSpPr>
            <a:spLocks noChangeArrowheads="1"/>
          </p:cNvSpPr>
          <p:nvPr/>
        </p:nvSpPr>
        <p:spPr bwMode="auto">
          <a:xfrm>
            <a:off x="762000" y="998302"/>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rPr>
              <a:t>菲克第一定律</a:t>
            </a:r>
            <a:r>
              <a:rPr lang="en-US" altLang="zh-CN" sz="2800" b="1" dirty="0">
                <a:solidFill>
                  <a:schemeClr val="accent2"/>
                </a:solidFill>
              </a:rPr>
              <a:t>:</a:t>
            </a:r>
            <a:endParaRPr lang="en-US" altLang="zh-CN" sz="2400" dirty="0"/>
          </a:p>
        </p:txBody>
      </p:sp>
      <p:sp>
        <p:nvSpPr>
          <p:cNvPr id="26" name="Text Box 5"/>
          <p:cNvSpPr txBox="1">
            <a:spLocks noChangeArrowheads="1"/>
          </p:cNvSpPr>
          <p:nvPr/>
        </p:nvSpPr>
        <p:spPr bwMode="auto">
          <a:xfrm>
            <a:off x="990600" y="2903302"/>
            <a:ext cx="73914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i="1" dirty="0"/>
              <a:t>J</a:t>
            </a:r>
            <a:r>
              <a:rPr lang="zh-CN" altLang="en-US" sz="2400" dirty="0"/>
              <a:t>－－扩散通量</a:t>
            </a:r>
            <a:r>
              <a:rPr lang="en-US" altLang="zh-CN" sz="2400" dirty="0"/>
              <a:t>diffusion flux</a:t>
            </a:r>
            <a:r>
              <a:rPr lang="zh-CN" altLang="en-US" sz="2400" dirty="0"/>
              <a:t>，</a:t>
            </a:r>
            <a:r>
              <a:rPr lang="en-US" altLang="zh-CN" sz="2400" dirty="0"/>
              <a:t>g/(cm</a:t>
            </a:r>
            <a:r>
              <a:rPr lang="en-US" altLang="zh-CN" sz="2400" baseline="30000" dirty="0"/>
              <a:t>2</a:t>
            </a:r>
            <a:r>
              <a:rPr lang="en-US" altLang="zh-CN" sz="2400" dirty="0">
                <a:cs typeface="Times New Roman" panose="02020603050405020304" pitchFamily="18" charset="0"/>
              </a:rPr>
              <a:t>·s)</a:t>
            </a:r>
            <a:r>
              <a:rPr lang="zh-CN" altLang="en-US" sz="2400" dirty="0"/>
              <a:t>或</a:t>
            </a:r>
            <a:r>
              <a:rPr lang="en-US" altLang="zh-CN" sz="2400" dirty="0"/>
              <a:t>mol/(cm</a:t>
            </a:r>
            <a:r>
              <a:rPr lang="en-US" altLang="zh-CN" sz="2400" baseline="30000" dirty="0"/>
              <a:t>2</a:t>
            </a:r>
            <a:r>
              <a:rPr lang="en-US" altLang="zh-CN" sz="2400" dirty="0">
                <a:cs typeface="Times New Roman" panose="02020603050405020304" pitchFamily="18" charset="0"/>
              </a:rPr>
              <a:t>·s)</a:t>
            </a:r>
            <a:r>
              <a:rPr lang="en-US" altLang="zh-CN" sz="2400" dirty="0"/>
              <a:t> </a:t>
            </a:r>
            <a:endParaRPr lang="en-US" altLang="zh-CN" sz="2400" dirty="0"/>
          </a:p>
          <a:p>
            <a:pPr eaLnBrk="1" hangingPunct="1">
              <a:spcBef>
                <a:spcPct val="50000"/>
              </a:spcBef>
              <a:buFontTx/>
              <a:buNone/>
            </a:pPr>
            <a:r>
              <a:rPr lang="en-US" altLang="zh-CN" sz="2400" i="1" dirty="0"/>
              <a:t>D</a:t>
            </a:r>
            <a:r>
              <a:rPr lang="zh-CN" altLang="en-US" sz="2400" dirty="0"/>
              <a:t>－－扩散系数</a:t>
            </a:r>
            <a:r>
              <a:rPr lang="en-US" altLang="zh-CN" sz="2400" dirty="0"/>
              <a:t>diffusivity</a:t>
            </a:r>
            <a:r>
              <a:rPr lang="zh-CN" altLang="en-US" sz="2400" dirty="0"/>
              <a:t>，</a:t>
            </a:r>
            <a:r>
              <a:rPr lang="en-US" altLang="zh-CN" sz="2400" dirty="0"/>
              <a:t>cm</a:t>
            </a:r>
            <a:r>
              <a:rPr lang="en-US" altLang="zh-CN" sz="2400" baseline="30000" dirty="0"/>
              <a:t>2</a:t>
            </a:r>
            <a:r>
              <a:rPr lang="en-US" altLang="zh-CN" sz="2400" dirty="0">
                <a:cs typeface="Times New Roman" panose="02020603050405020304" pitchFamily="18" charset="0"/>
              </a:rPr>
              <a:t>/s</a:t>
            </a:r>
            <a:r>
              <a:rPr lang="zh-CN" altLang="en-US" sz="2400" dirty="0"/>
              <a:t>－－材料常数</a:t>
            </a:r>
            <a:endParaRPr lang="zh-CN" altLang="en-US" sz="2400" dirty="0"/>
          </a:p>
        </p:txBody>
      </p:sp>
      <p:grpSp>
        <p:nvGrpSpPr>
          <p:cNvPr id="27" name="Group 8"/>
          <p:cNvGrpSpPr/>
          <p:nvPr/>
        </p:nvGrpSpPr>
        <p:grpSpPr bwMode="auto">
          <a:xfrm>
            <a:off x="1054100" y="3970102"/>
            <a:ext cx="5265738" cy="573088"/>
            <a:chOff x="624" y="2496"/>
            <a:chExt cx="3317" cy="361"/>
          </a:xfrm>
        </p:grpSpPr>
        <p:sp>
          <p:nvSpPr>
            <p:cNvPr id="28" name="Rectangle 6"/>
            <p:cNvSpPr>
              <a:spLocks noChangeArrowheads="1"/>
            </p:cNvSpPr>
            <p:nvPr/>
          </p:nvSpPr>
          <p:spPr bwMode="auto">
            <a:xfrm>
              <a:off x="720" y="2544"/>
              <a:ext cx="3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cs typeface="Times New Roman" panose="02020603050405020304" pitchFamily="18" charset="0"/>
                </a:rPr>
                <a:t> </a:t>
              </a:r>
              <a:r>
                <a:rPr lang="zh-CN" altLang="en-US" sz="2400"/>
                <a:t>－－同一时刻沿 </a:t>
              </a:r>
              <a:r>
                <a:rPr lang="en-US" altLang="zh-CN" sz="2400" i="1"/>
                <a:t>x </a:t>
              </a:r>
              <a:r>
                <a:rPr lang="zh-CN" altLang="en-US" sz="2400"/>
                <a:t>轴方向的浓度梯度</a:t>
              </a:r>
              <a:endParaRPr lang="zh-CN" altLang="en-US" sz="2400"/>
            </a:p>
          </p:txBody>
        </p:sp>
        <p:graphicFrame>
          <p:nvGraphicFramePr>
            <p:cNvPr id="29" name="Object 7"/>
            <p:cNvGraphicFramePr>
              <a:graphicFrameLocks noChangeAspect="1"/>
            </p:cNvGraphicFramePr>
            <p:nvPr/>
          </p:nvGraphicFramePr>
          <p:xfrm>
            <a:off x="624" y="2496"/>
            <a:ext cx="232" cy="361"/>
          </p:xfrm>
          <a:graphic>
            <a:graphicData uri="http://schemas.openxmlformats.org/presentationml/2006/ole">
              <mc:AlternateContent xmlns:mc="http://schemas.openxmlformats.org/markup-compatibility/2006">
                <mc:Choice xmlns:v="urn:schemas-microsoft-com:vml" Requires="v">
                  <p:oleObj spid="_x0000_s338475" name="Equation" r:id="rId3" imgW="254000" imgH="393700" progId="Equation.3">
                    <p:embed/>
                  </p:oleObj>
                </mc:Choice>
                <mc:Fallback>
                  <p:oleObj name="Equation" r:id="rId3" imgW="254000" imgH="3937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496"/>
                          <a:ext cx="232"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9"/>
          <p:cNvSpPr txBox="1">
            <a:spLocks noChangeArrowheads="1"/>
          </p:cNvSpPr>
          <p:nvPr/>
        </p:nvSpPr>
        <p:spPr bwMode="auto">
          <a:xfrm>
            <a:off x="762000" y="5746832"/>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三维情况：</a:t>
            </a:r>
            <a:endParaRPr lang="zh-CN" altLang="en-US" sz="2400"/>
          </a:p>
        </p:txBody>
      </p:sp>
      <p:graphicFrame>
        <p:nvGraphicFramePr>
          <p:cNvPr id="31" name="Object 10"/>
          <p:cNvGraphicFramePr>
            <a:graphicFrameLocks noChangeAspect="1"/>
          </p:cNvGraphicFramePr>
          <p:nvPr/>
        </p:nvGraphicFramePr>
        <p:xfrm>
          <a:off x="2324100" y="5494102"/>
          <a:ext cx="4495800" cy="962025"/>
        </p:xfrm>
        <a:graphic>
          <a:graphicData uri="http://schemas.openxmlformats.org/presentationml/2006/ole">
            <mc:AlternateContent xmlns:mc="http://schemas.openxmlformats.org/markup-compatibility/2006">
              <mc:Choice xmlns:v="urn:schemas-microsoft-com:vml" Requires="v">
                <p:oleObj spid="_x0000_s338476" name="Equation" r:id="rId5" imgW="2146300" imgH="457200" progId="Equation.3">
                  <p:embed/>
                </p:oleObj>
              </mc:Choice>
              <mc:Fallback>
                <p:oleObj name="Equation" r:id="rId5" imgW="2146300"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100" y="5494102"/>
                        <a:ext cx="44958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2"/>
          <p:cNvGraphicFramePr>
            <a:graphicFrameLocks noChangeAspect="1"/>
          </p:cNvGraphicFramePr>
          <p:nvPr/>
        </p:nvGraphicFramePr>
        <p:xfrm>
          <a:off x="2772410" y="4504137"/>
          <a:ext cx="1981200" cy="995363"/>
        </p:xfrm>
        <a:graphic>
          <a:graphicData uri="http://schemas.openxmlformats.org/presentationml/2006/ole">
            <mc:AlternateContent xmlns:mc="http://schemas.openxmlformats.org/markup-compatibility/2006">
              <mc:Choice xmlns:v="urn:schemas-microsoft-com:vml" Requires="v">
                <p:oleObj spid="_x0000_s3" name="Equation" r:id="rId7" imgW="862965" imgH="431800" progId="Equation.3">
                  <p:embed/>
                </p:oleObj>
              </mc:Choice>
              <mc:Fallback>
                <p:oleObj name="Equation" r:id="rId7" imgW="862965"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410" y="4504137"/>
                        <a:ext cx="19812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0"/>
          <p:cNvGraphicFramePr>
            <a:graphicFrameLocks noChangeAspect="1"/>
          </p:cNvGraphicFramePr>
          <p:nvPr/>
        </p:nvGraphicFramePr>
        <p:xfrm>
          <a:off x="2323465" y="5499817"/>
          <a:ext cx="4495800" cy="962025"/>
        </p:xfrm>
        <a:graphic>
          <a:graphicData uri="http://schemas.openxmlformats.org/presentationml/2006/ole">
            <mc:AlternateContent xmlns:mc="http://schemas.openxmlformats.org/markup-compatibility/2006">
              <mc:Choice xmlns:v="urn:schemas-microsoft-com:vml" Requires="v">
                <p:oleObj spid="_x0000_s5" name="Equation" r:id="rId8" imgW="2146300" imgH="457200" progId="Equation.3">
                  <p:embed/>
                </p:oleObj>
              </mc:Choice>
              <mc:Fallback>
                <p:oleObj name="Equation" r:id="rId8" imgW="2146300" imgH="4572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465" y="5499817"/>
                        <a:ext cx="4495800"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wipe(left)">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wipe(left)">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build="p"/>
      <p:bldP spid="30"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Text Box 2"/>
          <p:cNvSpPr txBox="1">
            <a:spLocks noChangeArrowheads="1"/>
          </p:cNvSpPr>
          <p:nvPr/>
        </p:nvSpPr>
        <p:spPr bwMode="auto">
          <a:xfrm>
            <a:off x="739178" y="1082987"/>
            <a:ext cx="2541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讨论：</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6" name="Text Box 3"/>
          <p:cNvSpPr txBox="1">
            <a:spLocks noChangeArrowheads="1"/>
          </p:cNvSpPr>
          <p:nvPr/>
        </p:nvSpPr>
        <p:spPr bwMode="auto">
          <a:xfrm>
            <a:off x="914400" y="2078350"/>
            <a:ext cx="765525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latin typeface="微软雅黑" panose="020B0503020204020204" pitchFamily="34" charset="-122"/>
                <a:ea typeface="微软雅黑" panose="020B0503020204020204" pitchFamily="34" charset="-122"/>
              </a:rPr>
              <a:t>原子运动的方向与浓度降低的方向一致；</a:t>
            </a:r>
            <a:endParaRPr lang="zh-CN" altLang="en-US" sz="2400" b="1" dirty="0">
              <a:latin typeface="微软雅黑" panose="020B0503020204020204" pitchFamily="34" charset="-122"/>
              <a:ea typeface="微软雅黑" panose="020B0503020204020204" pitchFamily="34" charset="-122"/>
            </a:endParaRPr>
          </a:p>
          <a:p>
            <a:pPr eaLnBrk="1" hangingPunct="1">
              <a:spcBef>
                <a:spcPct val="50000"/>
              </a:spcBef>
            </a:pP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受温度影响，随温度升高而增大。</a:t>
            </a:r>
            <a:endParaRPr lang="en-US" altLang="zh-CN" sz="2400" b="1" dirty="0">
              <a:latin typeface="微软雅黑" panose="020B0503020204020204" pitchFamily="34" charset="-122"/>
              <a:ea typeface="微软雅黑" panose="020B0503020204020204" pitchFamily="34" charset="-122"/>
            </a:endParaRPr>
          </a:p>
          <a:p>
            <a:pPr>
              <a:spcBef>
                <a:spcPct val="50000"/>
              </a:spcBef>
            </a:pPr>
            <a:r>
              <a:rPr lang="en-US" altLang="zh-CN" sz="2400" b="1" dirty="0" smtClean="0">
                <a:latin typeface="微软雅黑" panose="020B0503020204020204" pitchFamily="34" charset="-122"/>
                <a:ea typeface="微软雅黑" panose="020B0503020204020204" pitchFamily="34" charset="-122"/>
              </a:rPr>
              <a:t>Fick</a:t>
            </a:r>
            <a:r>
              <a:rPr lang="zh-CN" altLang="en-US" sz="2400" b="1" dirty="0">
                <a:latin typeface="微软雅黑" panose="020B0503020204020204" pitchFamily="34" charset="-122"/>
                <a:ea typeface="微软雅黑" panose="020B0503020204020204" pitchFamily="34" charset="-122"/>
              </a:rPr>
              <a:t>第一定律主要描述的是</a:t>
            </a:r>
            <a:r>
              <a:rPr lang="zh-CN" altLang="en-US" sz="2400" b="1" dirty="0">
                <a:solidFill>
                  <a:srgbClr val="0000CC"/>
                </a:solidFill>
                <a:latin typeface="微软雅黑" panose="020B0503020204020204" pitchFamily="34" charset="-122"/>
                <a:ea typeface="微软雅黑" panose="020B0503020204020204" pitchFamily="34" charset="-122"/>
              </a:rPr>
              <a:t>稳态扩散</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steady-state diffusion</a:t>
            </a:r>
            <a:r>
              <a:rPr lang="zh-CN" altLang="en-US" sz="2400" b="1" dirty="0">
                <a:latin typeface="微软雅黑" panose="020B0503020204020204" pitchFamily="34" charset="-122"/>
                <a:ea typeface="微软雅黑" panose="020B0503020204020204" pitchFamily="34" charset="-122"/>
              </a:rPr>
              <a:t>），但也适用于非稳态</a:t>
            </a:r>
            <a:r>
              <a:rPr lang="zh-CN" altLang="en-US" sz="2400" b="1" dirty="0" smtClean="0">
                <a:latin typeface="微软雅黑" panose="020B0503020204020204" pitchFamily="34" charset="-122"/>
                <a:ea typeface="微软雅黑" panose="020B0503020204020204" pitchFamily="34" charset="-122"/>
              </a:rPr>
              <a:t>扩散</a:t>
            </a:r>
            <a:endParaRPr lang="zh-CN" altLang="en-US" sz="2400" b="1" dirty="0" smtClean="0">
              <a:latin typeface="微软雅黑" panose="020B0503020204020204" pitchFamily="34" charset="-122"/>
              <a:ea typeface="微软雅黑" panose="020B0503020204020204" pitchFamily="34" charset="-122"/>
            </a:endParaRPr>
          </a:p>
          <a:p>
            <a:pPr eaLnBrk="1" hangingPunct="1">
              <a:spcBef>
                <a:spcPct val="50000"/>
              </a:spcBef>
            </a:pPr>
            <a:r>
              <a:rPr lang="zh-CN" altLang="en-US" sz="2400" b="1" dirty="0" smtClean="0">
                <a:latin typeface="微软雅黑" panose="020B0503020204020204" pitchFamily="34" charset="-122"/>
                <a:ea typeface="微软雅黑" panose="020B0503020204020204" pitchFamily="34" charset="-122"/>
              </a:rPr>
              <a:t>不仅</a:t>
            </a:r>
            <a:r>
              <a:rPr lang="zh-CN" altLang="en-US" sz="2400" b="1" dirty="0">
                <a:latin typeface="微软雅黑" panose="020B0503020204020204" pitchFamily="34" charset="-122"/>
                <a:ea typeface="微软雅黑" panose="020B0503020204020204" pitchFamily="34" charset="-122"/>
              </a:rPr>
              <a:t>适用于扩散系统的任何位置，而且适用于扩散过程的任一时刻</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spcBef>
                <a:spcPct val="50000"/>
              </a:spcBef>
            </a:pP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反映了扩散系统的特性，并不仅仅取决于某一种组元的特性</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4" name="矩形 5"/>
          <p:cNvSpPr>
            <a:spLocks noChangeArrowheads="1"/>
          </p:cNvSpPr>
          <p:nvPr/>
        </p:nvSpPr>
        <p:spPr bwMode="auto">
          <a:xfrm>
            <a:off x="405360" y="174301"/>
            <a:ext cx="401424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2.2.1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菲克第一</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2" name="Object 2"/>
          <p:cNvGraphicFramePr>
            <a:graphicFrameLocks noChangeAspect="1"/>
          </p:cNvGraphicFramePr>
          <p:nvPr/>
        </p:nvGraphicFramePr>
        <p:xfrm>
          <a:off x="2132408" y="851452"/>
          <a:ext cx="1981200" cy="995363"/>
        </p:xfrm>
        <a:graphic>
          <a:graphicData uri="http://schemas.openxmlformats.org/presentationml/2006/ole">
            <mc:AlternateContent xmlns:mc="http://schemas.openxmlformats.org/markup-compatibility/2006">
              <mc:Choice xmlns:v="urn:schemas-microsoft-com:vml" Requires="v">
                <p:oleObj spid="_x0000_s339135" name="Equation" r:id="rId1" imgW="862965" imgH="431800" progId="Equation.3">
                  <p:embed/>
                </p:oleObj>
              </mc:Choice>
              <mc:Fallback>
                <p:oleObj name="Equation" r:id="rId1" imgW="862965"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408" y="851452"/>
                        <a:ext cx="19812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511" y="0"/>
            <a:ext cx="2380838" cy="239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left)">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left)">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left)">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Text Box 4"/>
          <p:cNvSpPr txBox="1">
            <a:spLocks noChangeArrowheads="1"/>
          </p:cNvSpPr>
          <p:nvPr/>
        </p:nvSpPr>
        <p:spPr bwMode="auto">
          <a:xfrm>
            <a:off x="226157" y="5472450"/>
            <a:ext cx="6019800" cy="95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buFontTx/>
              <a:buNone/>
            </a:pPr>
            <a:r>
              <a:rPr lang="zh-CN" altLang="en-US" sz="2400" b="1" dirty="0">
                <a:solidFill>
                  <a:srgbClr val="0000FF"/>
                </a:solidFill>
                <a:latin typeface="微软雅黑" panose="020B0503020204020204" pitchFamily="34" charset="-122"/>
                <a:ea typeface="微软雅黑" panose="020B0503020204020204" pitchFamily="34" charset="-122"/>
              </a:rPr>
              <a:t>非稳态扩散：</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342900" indent="-342900" eaLnBrk="1" hangingPunct="1">
              <a:lnSpc>
                <a:spcPct val="7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浓度随位置和时间而变化</a:t>
            </a:r>
            <a:endParaRPr lang="zh-CN" altLang="en-US" sz="2400" b="1" dirty="0">
              <a:latin typeface="微软雅黑" panose="020B0503020204020204" pitchFamily="34" charset="-122"/>
              <a:ea typeface="微软雅黑" panose="020B0503020204020204" pitchFamily="34" charset="-122"/>
            </a:endParaRPr>
          </a:p>
        </p:txBody>
      </p:sp>
      <p:pic>
        <p:nvPicPr>
          <p:cNvPr id="9" name="Picture 5" descr="非稳态扩散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7261" y="1485580"/>
            <a:ext cx="5636919" cy="369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a:spLocks noChangeArrowheads="1"/>
          </p:cNvSpPr>
          <p:nvPr/>
        </p:nvSpPr>
        <p:spPr bwMode="auto">
          <a:xfrm>
            <a:off x="565889" y="749823"/>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a:solidFill>
                  <a:schemeClr val="accent2"/>
                </a:solidFill>
              </a:rPr>
              <a:t>二、</a:t>
            </a:r>
            <a:r>
              <a:rPr lang="en-US" altLang="zh-CN" sz="2800" b="1">
                <a:solidFill>
                  <a:schemeClr val="accent2"/>
                </a:solidFill>
              </a:rPr>
              <a:t>Fick</a:t>
            </a:r>
            <a:r>
              <a:rPr lang="zh-CN" altLang="en-US" sz="2800" b="1">
                <a:solidFill>
                  <a:schemeClr val="accent2"/>
                </a:solidFill>
              </a:rPr>
              <a:t>第二定律（</a:t>
            </a:r>
            <a:r>
              <a:rPr lang="en-US" altLang="zh-CN" sz="2800" b="1">
                <a:solidFill>
                  <a:schemeClr val="accent2"/>
                </a:solidFill>
              </a:rPr>
              <a:t>Fick’s second Law</a:t>
            </a:r>
            <a:r>
              <a:rPr lang="zh-CN" altLang="en-US" sz="2800" b="1">
                <a:solidFill>
                  <a:schemeClr val="accent2"/>
                </a:solidFill>
              </a:rPr>
              <a:t>）</a:t>
            </a:r>
            <a:endParaRPr lang="zh-CN" altLang="en-US" sz="2800" b="1">
              <a:solidFill>
                <a:schemeClr val="accent2"/>
              </a:solidFill>
            </a:endParaRPr>
          </a:p>
        </p:txBody>
      </p:sp>
      <p:sp>
        <p:nvSpPr>
          <p:cNvPr id="12" name="矩形 5"/>
          <p:cNvSpPr>
            <a:spLocks noChangeArrowheads="1"/>
          </p:cNvSpPr>
          <p:nvPr/>
        </p:nvSpPr>
        <p:spPr bwMode="auto">
          <a:xfrm>
            <a:off x="522045" y="158025"/>
            <a:ext cx="387478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2.2.2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菲克第二</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3" name="Object 8"/>
          <p:cNvGraphicFramePr>
            <a:graphicFrameLocks noChangeAspect="1"/>
          </p:cNvGraphicFramePr>
          <p:nvPr/>
        </p:nvGraphicFramePr>
        <p:xfrm>
          <a:off x="4379478" y="5989451"/>
          <a:ext cx="1081088" cy="433387"/>
        </p:xfrm>
        <a:graphic>
          <a:graphicData uri="http://schemas.openxmlformats.org/presentationml/2006/ole">
            <mc:AlternateContent xmlns:mc="http://schemas.openxmlformats.org/markup-compatibility/2006">
              <mc:Choice xmlns:v="urn:schemas-microsoft-com:vml" Requires="v">
                <p:oleObj spid="_x0000_s346246" name="公式" r:id="rId2" imgW="12192000" imgH="4876800" progId="Equation.3">
                  <p:embed/>
                </p:oleObj>
              </mc:Choice>
              <mc:Fallback>
                <p:oleObj name="公式" r:id="rId2" imgW="12192000" imgH="4876800" progId="Equation.3">
                  <p:embed/>
                  <p:pic>
                    <p:nvPicPr>
                      <p:cNvPr id="0" name="Object 8"/>
                      <p:cNvPicPr>
                        <a:picLocks noChangeAspect="1" noChangeArrowheads="1"/>
                      </p:cNvPicPr>
                      <p:nvPr/>
                    </p:nvPicPr>
                    <p:blipFill>
                      <a:blip r:embed="rId3"/>
                      <a:srcRect/>
                      <a:stretch>
                        <a:fillRect/>
                      </a:stretch>
                    </p:blipFill>
                    <p:spPr bwMode="auto">
                      <a:xfrm>
                        <a:off x="4379478" y="5989451"/>
                        <a:ext cx="1081088" cy="433387"/>
                      </a:xfrm>
                      <a:prstGeom prst="rect">
                        <a:avLst/>
                      </a:prstGeom>
                      <a:noFill/>
                      <a:ln>
                        <a:noFill/>
                      </a:ln>
                      <a:effectLst/>
                    </p:spPr>
                  </p:pic>
                </p:oleObj>
              </mc:Fallback>
            </mc:AlternateContent>
          </a:graphicData>
        </a:graphic>
      </p:graphicFrame>
      <p:sp>
        <p:nvSpPr>
          <p:cNvPr id="7" name="任意多边形: 形状 6"/>
          <p:cNvSpPr/>
          <p:nvPr/>
        </p:nvSpPr>
        <p:spPr>
          <a:xfrm>
            <a:off x="5087007" y="3428999"/>
            <a:ext cx="1765737" cy="932793"/>
          </a:xfrm>
          <a:custGeom>
            <a:avLst/>
            <a:gdLst>
              <a:gd name="connsiteX0" fmla="*/ 0 w 1860331"/>
              <a:gd name="connsiteY0" fmla="*/ 6067 h 946365"/>
              <a:gd name="connsiteX1" fmla="*/ 430924 w 1860331"/>
              <a:gd name="connsiteY1" fmla="*/ 6067 h 946365"/>
              <a:gd name="connsiteX2" fmla="*/ 756745 w 1860331"/>
              <a:gd name="connsiteY2" fmla="*/ 69129 h 946365"/>
              <a:gd name="connsiteX3" fmla="*/ 1103586 w 1860331"/>
              <a:gd name="connsiteY3" fmla="*/ 531584 h 946365"/>
              <a:gd name="connsiteX4" fmla="*/ 1345324 w 1860331"/>
              <a:gd name="connsiteY4" fmla="*/ 909957 h 946365"/>
              <a:gd name="connsiteX5" fmla="*/ 1860331 w 1860331"/>
              <a:gd name="connsiteY5" fmla="*/ 909957 h 94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331" h="946365">
                <a:moveTo>
                  <a:pt x="0" y="6067"/>
                </a:moveTo>
                <a:cubicBezTo>
                  <a:pt x="152400" y="812"/>
                  <a:pt x="304800" y="-4443"/>
                  <a:pt x="430924" y="6067"/>
                </a:cubicBezTo>
                <a:cubicBezTo>
                  <a:pt x="557048" y="16577"/>
                  <a:pt x="644635" y="-18457"/>
                  <a:pt x="756745" y="69129"/>
                </a:cubicBezTo>
                <a:cubicBezTo>
                  <a:pt x="868855" y="156715"/>
                  <a:pt x="1005489" y="391446"/>
                  <a:pt x="1103586" y="531584"/>
                </a:cubicBezTo>
                <a:cubicBezTo>
                  <a:pt x="1201683" y="671722"/>
                  <a:pt x="1219200" y="846895"/>
                  <a:pt x="1345324" y="909957"/>
                </a:cubicBezTo>
                <a:cubicBezTo>
                  <a:pt x="1471448" y="973019"/>
                  <a:pt x="1665889" y="941488"/>
                  <a:pt x="1860331" y="909957"/>
                </a:cubicBezTo>
              </a:path>
            </a:pathLst>
          </a:cu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58509" y="3332936"/>
            <a:ext cx="767255"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t=0</a:t>
            </a:r>
            <a:endParaRPr lang="zh-CN" altLang="en-US" dirty="0"/>
          </a:p>
        </p:txBody>
      </p:sp>
      <p:sp>
        <p:nvSpPr>
          <p:cNvPr id="19" name="矩形 18"/>
          <p:cNvSpPr/>
          <p:nvPr/>
        </p:nvSpPr>
        <p:spPr>
          <a:xfrm>
            <a:off x="6270713" y="3056954"/>
            <a:ext cx="767255" cy="369332"/>
          </a:xfrm>
          <a:prstGeom prst="rect">
            <a:avLst/>
          </a:prstGeom>
        </p:spPr>
        <p:txBody>
          <a:bodyPr wrap="square">
            <a:spAutoFit/>
          </a:bodyPr>
          <a:lstStyle/>
          <a:p>
            <a:r>
              <a:rPr lang="en-US" altLang="zh-CN" b="1" dirty="0">
                <a:solidFill>
                  <a:srgbClr val="0000FF"/>
                </a:solidFill>
                <a:latin typeface="微软雅黑" panose="020B0503020204020204" pitchFamily="34" charset="-122"/>
                <a:ea typeface="微软雅黑" panose="020B0503020204020204" pitchFamily="34" charset="-122"/>
              </a:rPr>
              <a:t>t=t</a:t>
            </a:r>
            <a:r>
              <a:rPr lang="en-US" altLang="zh-CN" b="1" baseline="-25000" dirty="0">
                <a:solidFill>
                  <a:srgbClr val="0000FF"/>
                </a:solidFill>
                <a:latin typeface="微软雅黑" panose="020B0503020204020204" pitchFamily="34" charset="-122"/>
                <a:ea typeface="微软雅黑" panose="020B0503020204020204" pitchFamily="34" charset="-122"/>
              </a:rPr>
              <a:t>1</a:t>
            </a:r>
            <a:endParaRPr lang="zh-CN" altLang="en-US" baseline="-25000" dirty="0">
              <a:solidFill>
                <a:srgbClr val="0000FF"/>
              </a:solidFill>
            </a:endParaRPr>
          </a:p>
        </p:txBody>
      </p:sp>
      <p:cxnSp>
        <p:nvCxnSpPr>
          <p:cNvPr id="16" name="直接连接符 15"/>
          <p:cNvCxnSpPr/>
          <p:nvPr/>
        </p:nvCxnSpPr>
        <p:spPr>
          <a:xfrm flipV="1">
            <a:off x="5969875" y="3332936"/>
            <a:ext cx="365420" cy="29215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507421" y="3625094"/>
            <a:ext cx="210207" cy="27030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291753" y="3833700"/>
            <a:ext cx="767255" cy="369332"/>
          </a:xfrm>
          <a:prstGeom prst="rect">
            <a:avLst/>
          </a:prstGeom>
        </p:spPr>
        <p:txBody>
          <a:bodyPr wrap="square">
            <a:spAutoFit/>
          </a:bodyPr>
          <a:lstStyle/>
          <a:p>
            <a:r>
              <a:rPr lang="en-US" altLang="zh-CN" b="1" dirty="0">
                <a:solidFill>
                  <a:schemeClr val="accent6">
                    <a:lumMod val="75000"/>
                  </a:schemeClr>
                </a:solidFill>
                <a:latin typeface="微软雅黑" panose="020B0503020204020204" pitchFamily="34" charset="-122"/>
                <a:ea typeface="微软雅黑" panose="020B0503020204020204" pitchFamily="34" charset="-122"/>
              </a:rPr>
              <a:t>t=t</a:t>
            </a:r>
            <a:r>
              <a:rPr lang="en-US" altLang="zh-CN" b="1" baseline="-25000" dirty="0">
                <a:solidFill>
                  <a:schemeClr val="accent6">
                    <a:lumMod val="75000"/>
                  </a:schemeClr>
                </a:solidFill>
                <a:latin typeface="微软雅黑" panose="020B0503020204020204" pitchFamily="34" charset="-122"/>
                <a:ea typeface="微软雅黑" panose="020B0503020204020204" pitchFamily="34" charset="-122"/>
              </a:rPr>
              <a:t>2</a:t>
            </a:r>
            <a:endParaRPr lang="zh-CN" altLang="en-US" baseline="-25000" dirty="0">
              <a:solidFill>
                <a:schemeClr val="accent6">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flipV="1">
            <a:off x="1" y="586697"/>
            <a:ext cx="7208194" cy="45719"/>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8" name="Object 5"/>
          <p:cNvGraphicFramePr>
            <a:graphicFrameLocks noChangeAspect="1"/>
          </p:cNvGraphicFramePr>
          <p:nvPr/>
        </p:nvGraphicFramePr>
        <p:xfrm>
          <a:off x="1950033" y="2985211"/>
          <a:ext cx="2592388" cy="433388"/>
        </p:xfrm>
        <a:graphic>
          <a:graphicData uri="http://schemas.openxmlformats.org/presentationml/2006/ole">
            <mc:AlternateContent xmlns:mc="http://schemas.openxmlformats.org/markup-compatibility/2006">
              <mc:Choice xmlns:v="urn:schemas-microsoft-com:vml" Requires="v">
                <p:oleObj spid="_x0000_s340875" name="Equation" r:id="rId1" imgW="1371600" imgH="228600" progId="Equation.3">
                  <p:embed/>
                </p:oleObj>
              </mc:Choice>
              <mc:Fallback>
                <p:oleObj name="Equation" r:id="rId1" imgW="1371600" imgH="2286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033" y="2985211"/>
                        <a:ext cx="2592388"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7"/>
          <p:cNvGraphicFramePr>
            <a:graphicFrameLocks noChangeAspect="1"/>
          </p:cNvGraphicFramePr>
          <p:nvPr/>
        </p:nvGraphicFramePr>
        <p:xfrm>
          <a:off x="1949006" y="3525676"/>
          <a:ext cx="2376488" cy="746125"/>
        </p:xfrm>
        <a:graphic>
          <a:graphicData uri="http://schemas.openxmlformats.org/presentationml/2006/ole">
            <mc:AlternateContent xmlns:mc="http://schemas.openxmlformats.org/markup-compatibility/2006">
              <mc:Choice xmlns:v="urn:schemas-microsoft-com:vml" Requires="v">
                <p:oleObj spid="_x0000_s340876" name="Equation" r:id="rId3" imgW="1256665" imgH="393700" progId="Equation.3">
                  <p:embed/>
                </p:oleObj>
              </mc:Choice>
              <mc:Fallback>
                <p:oleObj name="Equation" r:id="rId3" imgW="1256665" imgH="39370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006" y="3525676"/>
                        <a:ext cx="2376488"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8"/>
          <p:cNvGraphicFramePr>
            <a:graphicFrameLocks noChangeAspect="1"/>
          </p:cNvGraphicFramePr>
          <p:nvPr/>
        </p:nvGraphicFramePr>
        <p:xfrm>
          <a:off x="1998782" y="4342413"/>
          <a:ext cx="1344613" cy="746125"/>
        </p:xfrm>
        <a:graphic>
          <a:graphicData uri="http://schemas.openxmlformats.org/presentationml/2006/ole">
            <mc:AlternateContent xmlns:mc="http://schemas.openxmlformats.org/markup-compatibility/2006">
              <mc:Choice xmlns:v="urn:schemas-microsoft-com:vml" Requires="v">
                <p:oleObj spid="_x0000_s340877" name="Equation" r:id="rId5" imgW="711200" imgH="393700" progId="Equation.3">
                  <p:embed/>
                </p:oleObj>
              </mc:Choice>
              <mc:Fallback>
                <p:oleObj name="Equation" r:id="rId5" imgW="711200" imgH="39370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8782" y="4342413"/>
                        <a:ext cx="1344613"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33"/>
          <p:cNvGrpSpPr/>
          <p:nvPr/>
        </p:nvGrpSpPr>
        <p:grpSpPr bwMode="auto">
          <a:xfrm>
            <a:off x="3860800" y="4395682"/>
            <a:ext cx="2225675" cy="765175"/>
            <a:chOff x="2448" y="2439"/>
            <a:chExt cx="1402" cy="482"/>
          </a:xfrm>
        </p:grpSpPr>
        <p:graphicFrame>
          <p:nvGraphicFramePr>
            <p:cNvPr id="30" name="Object 29"/>
            <p:cNvGraphicFramePr>
              <a:graphicFrameLocks noChangeAspect="1"/>
            </p:cNvGraphicFramePr>
            <p:nvPr/>
          </p:nvGraphicFramePr>
          <p:xfrm>
            <a:off x="2890" y="2439"/>
            <a:ext cx="960" cy="482"/>
          </p:xfrm>
          <a:graphic>
            <a:graphicData uri="http://schemas.openxmlformats.org/presentationml/2006/ole">
              <mc:AlternateContent xmlns:mc="http://schemas.openxmlformats.org/markup-compatibility/2006">
                <mc:Choice xmlns:v="urn:schemas-microsoft-com:vml" Requires="v">
                  <p:oleObj spid="_x0000_s340878" name="Equation" r:id="rId7" imgW="862965" imgH="431800" progId="Equation.3">
                    <p:embed/>
                  </p:oleObj>
                </mc:Choice>
                <mc:Fallback>
                  <p:oleObj name="Equation" r:id="rId7" imgW="862965" imgH="43180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0" y="2439"/>
                          <a:ext cx="960" cy="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30"/>
            <p:cNvSpPr>
              <a:spLocks noChangeShapeType="1"/>
            </p:cNvSpPr>
            <p:nvPr/>
          </p:nvSpPr>
          <p:spPr bwMode="auto">
            <a:xfrm flipH="1">
              <a:off x="2448" y="2688"/>
              <a:ext cx="2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矩形 5"/>
          <p:cNvSpPr>
            <a:spLocks noChangeArrowheads="1"/>
          </p:cNvSpPr>
          <p:nvPr/>
        </p:nvSpPr>
        <p:spPr bwMode="auto">
          <a:xfrm>
            <a:off x="436871" y="29706"/>
            <a:ext cx="387478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2.2.2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菲克第二</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331470" y="5213707"/>
            <a:ext cx="4086199" cy="1641721"/>
            <a:chOff x="0" y="5213707"/>
            <a:chExt cx="4086199" cy="1641721"/>
          </a:xfrm>
        </p:grpSpPr>
        <p:grpSp>
          <p:nvGrpSpPr>
            <p:cNvPr id="4" name="组合 3"/>
            <p:cNvGrpSpPr/>
            <p:nvPr/>
          </p:nvGrpSpPr>
          <p:grpSpPr>
            <a:xfrm>
              <a:off x="0" y="5213707"/>
              <a:ext cx="4086199" cy="1641721"/>
              <a:chOff x="0" y="5213707"/>
              <a:chExt cx="4086199" cy="1641721"/>
            </a:xfrm>
          </p:grpSpPr>
          <mc:AlternateContent xmlns:mc="http://schemas.openxmlformats.org/markup-compatibility/2006">
            <mc:Choice xmlns:a14="http://schemas.microsoft.com/office/drawing/2010/main" Requires="a14">
              <p:sp>
                <p:nvSpPr>
                  <p:cNvPr id="40" name="对象 39">
                    <a:extLst>
                      <a:ext uri="{FF2B5EF4-FFF2-40B4-BE49-F238E27FC236}">
                        <ele attr="{9C552E98-AE15-40F1-8038-5324B28EFD13}"/>
                      </a:ext>
                    </a:extLst>
                  </p:cNvPr>
                  <p:cNvSpPr txBox="1"/>
                  <p:nvPr/>
                </p:nvSpPr>
                <p:spPr bwMode="auto">
                  <a:xfrm>
                    <a:off x="2034792" y="5573289"/>
                    <a:ext cx="2027237" cy="110148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𝐶</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𝑡</m:t>
                              </m:r>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𝐷</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𝐶</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den>
                              </m:f>
                              <m:r>
                                <a:rPr lang="zh-CN" altLang="en-US" sz="2000" i="1">
                                  <a:solidFill>
                                    <a:srgbClr val="000000"/>
                                  </a:solidFill>
                                  <a:latin typeface="Cambria Math" panose="02040503050406030204" pitchFamily="18" charset="0"/>
                                </a:rPr>
                                <m:t>)</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𝑥</m:t>
                              </m:r>
                            </m:den>
                          </m:f>
                        </m:oMath>
                      </m:oMathPara>
                    </a14:m>
                    <a:endParaRPr lang="zh-CN" altLang="en-US" sz="2000" dirty="0"/>
                  </a:p>
                </p:txBody>
              </p:sp>
            </mc:Choice>
            <mc:Fallback>
              <p:sp>
                <p:nvSpPr>
                  <p:cNvPr id="40" name="对象 39"/>
                  <p:cNvSpPr txBox="1">
                    <a:spLocks noRot="1" noChangeAspect="1" noMove="1" noResize="1" noEditPoints="1" noAdjustHandles="1" noChangeArrowheads="1" noChangeShapeType="1" noTextEdit="1"/>
                  </p:cNvSpPr>
                  <p:nvPr/>
                </p:nvSpPr>
                <p:spPr bwMode="auto">
                  <a:xfrm>
                    <a:off x="2034792" y="5573289"/>
                    <a:ext cx="2027237" cy="1101484"/>
                  </a:xfrm>
                  <a:prstGeom prst="rect">
                    <a:avLst/>
                  </a:prstGeom>
                  <a:blipFill rotWithShape="1">
                    <a:blip r:embed="rId9"/>
                    <a:stretch>
                      <a:fillRect/>
                    </a:stretch>
                  </a:blipFill>
                  <a:ln>
                    <a:noFill/>
                  </a:ln>
                </p:spPr>
                <p:txBody>
                  <a:bodyPr/>
                  <a:lstStyle/>
                  <a:p>
                    <a:r>
                      <a:rPr lang="zh-CN" altLang="en-US">
                        <a:noFill/>
                      </a:rPr>
                      <a:t> </a:t>
                    </a:r>
                    <a:endParaRPr lang="zh-CN" altLang="en-US">
                      <a:noFill/>
                    </a:endParaRPr>
                  </a:p>
                </p:txBody>
              </p:sp>
            </mc:Fallback>
          </mc:AlternateContent>
          <p:sp>
            <p:nvSpPr>
              <p:cNvPr id="41" name="矩形 40"/>
              <p:cNvSpPr/>
              <p:nvPr/>
            </p:nvSpPr>
            <p:spPr>
              <a:xfrm>
                <a:off x="0" y="5213707"/>
                <a:ext cx="2852395" cy="369332"/>
              </a:xfrm>
              <a:prstGeom prst="rect">
                <a:avLst/>
              </a:prstGeom>
              <a:noFill/>
              <a:ln w="9525">
                <a:noFill/>
                <a:miter/>
              </a:ln>
            </p:spPr>
            <p:txBody>
              <a:bodyPr wrap="square">
                <a:spAutoFit/>
              </a:bodyPr>
              <a:lstStyle/>
              <a:p>
                <a:pPr>
                  <a:defRPr/>
                </a:pPr>
                <a:r>
                  <a:rPr lang="zh-CN" altLang="en-US" b="1" noProof="1">
                    <a:solidFill>
                      <a:srgbClr val="0000FF"/>
                    </a:solidFill>
                    <a:latin typeface="微软雅黑" panose="020B0503020204020204" pitchFamily="34" charset="-122"/>
                    <a:ea typeface="微软雅黑" panose="020B0503020204020204" pitchFamily="34" charset="-122"/>
                  </a:rPr>
                  <a:t>扩散第二定律</a:t>
                </a:r>
                <a:endParaRPr lang="en-US" b="1" noProof="1">
                  <a:solidFill>
                    <a:srgbClr val="0000FF"/>
                  </a:solidFill>
                  <a:latin typeface="微软雅黑" panose="020B0503020204020204" pitchFamily="34" charset="-122"/>
                  <a:ea typeface="微软雅黑" panose="020B0503020204020204" pitchFamily="34" charset="-122"/>
                </a:endParaRPr>
              </a:p>
            </p:txBody>
          </p:sp>
          <p:sp>
            <p:nvSpPr>
              <p:cNvPr id="42" name="椭圆 41"/>
              <p:cNvSpPr>
                <a:spLocks noChangeArrowheads="1"/>
              </p:cNvSpPr>
              <p:nvPr/>
            </p:nvSpPr>
            <p:spPr bwMode="auto">
              <a:xfrm>
                <a:off x="1709711" y="5441566"/>
                <a:ext cx="2376488" cy="1413862"/>
              </a:xfrm>
              <a:prstGeom prst="ellipse">
                <a:avLst/>
              </a:prstGeom>
              <a:noFill/>
              <a:ln w="38100">
                <a:solidFill>
                  <a:srgbClr val="0000FF"/>
                </a:solidFill>
                <a:prstDash val="dash"/>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FF"/>
                  </a:solidFill>
                  <a:latin typeface="Times New Roman" panose="02020603050405020304" pitchFamily="18" charset="0"/>
                </a:endParaRPr>
              </a:p>
            </p:txBody>
          </p:sp>
        </p:grpSp>
        <p:sp>
          <p:nvSpPr>
            <p:cNvPr id="43" name="直接连接符 42"/>
            <p:cNvSpPr>
              <a:spLocks noChangeShapeType="1"/>
            </p:cNvSpPr>
            <p:nvPr/>
          </p:nvSpPr>
          <p:spPr bwMode="auto">
            <a:xfrm>
              <a:off x="954782" y="5593251"/>
              <a:ext cx="756449" cy="45417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组合 6"/>
          <p:cNvGrpSpPr/>
          <p:nvPr/>
        </p:nvGrpSpPr>
        <p:grpSpPr>
          <a:xfrm>
            <a:off x="4764290" y="5819816"/>
            <a:ext cx="3356046" cy="1164607"/>
            <a:chOff x="4759391" y="5770446"/>
            <a:chExt cx="3356046" cy="1164607"/>
          </a:xfrm>
        </p:grpSpPr>
        <mc:AlternateContent xmlns:mc="http://schemas.openxmlformats.org/markup-compatibility/2006">
          <mc:Choice xmlns:a14="http://schemas.microsoft.com/office/drawing/2010/main" Requires="a14">
            <p:sp>
              <p:nvSpPr>
                <p:cNvPr id="32" name="Object 31">
                  <a:extLst>
                    <a:ext uri="{FF2B5EF4-FFF2-40B4-BE49-F238E27FC236}">
                      <ele attr="{DC4F6A3C-412C-4084-A670-DF23EEA30F8C}"/>
                    </a:ext>
                  </a:extLst>
                </p:cNvPr>
                <p:cNvSpPr txBox="1"/>
                <p:nvPr/>
              </p:nvSpPr>
              <p:spPr bwMode="auto">
                <a:xfrm>
                  <a:off x="6118267" y="5770446"/>
                  <a:ext cx="1997170" cy="1164607"/>
                </a:xfrm>
                <a:prstGeom prst="rect">
                  <a:avLst/>
                </a:prstGeom>
                <a:noFill/>
                <a:ln>
                  <a:noFill/>
                </a:ln>
                <a:effectLst/>
                <a:ex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num>
                          <m:den>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den>
                        </m:f>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f>
                          <m:fPr>
                            <m:ctrlPr>
                              <a:rPr lang="zh-CN" altLang="en-US" sz="2400" i="1">
                                <a:solidFill>
                                  <a:srgbClr val="000000"/>
                                </a:solidFill>
                                <a:latin typeface="Cambria Math" panose="02040503050406030204" pitchFamily="18" charset="0"/>
                              </a:rPr>
                            </m:ctrlPr>
                          </m:fPr>
                          <m:num>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𝐶</m:t>
                            </m:r>
                          </m:num>
                          <m:den>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𝑥</m:t>
                                </m:r>
                              </m:e>
                              <m:sup>
                                <m:r>
                                  <a:rPr lang="zh-CN" altLang="en-US" sz="2400" i="1">
                                    <a:solidFill>
                                      <a:srgbClr val="000000"/>
                                    </a:solidFill>
                                    <a:latin typeface="Cambria Math" panose="02040503050406030204" pitchFamily="18" charset="0"/>
                                  </a:rPr>
                                  <m:t>2</m:t>
                                </m:r>
                              </m:sup>
                            </m:sSup>
                          </m:den>
                        </m:f>
                      </m:oMath>
                    </m:oMathPara>
                  </a14:m>
                  <a:endParaRPr lang="zh-CN" altLang="en-US" sz="2400" dirty="0"/>
                </a:p>
              </p:txBody>
            </p:sp>
          </mc:Choice>
          <mc:Fallback>
            <p:sp>
              <p:nvSpPr>
                <p:cNvPr id="32" name="Object 31"/>
                <p:cNvSpPr txBox="1">
                  <a:spLocks noRot="1" noChangeAspect="1" noMove="1" noResize="1" noEditPoints="1" noAdjustHandles="1" noChangeArrowheads="1" noChangeShapeType="1" noTextEdit="1"/>
                </p:cNvSpPr>
                <p:nvPr/>
              </p:nvSpPr>
              <p:spPr bwMode="auto">
                <a:xfrm>
                  <a:off x="6118267" y="5770446"/>
                  <a:ext cx="1997170" cy="1164607"/>
                </a:xfrm>
                <a:prstGeom prst="rect">
                  <a:avLst/>
                </a:prstGeom>
                <a:blipFill rotWithShape="1">
                  <a:blip r:embed="rId10"/>
                  <a:stretch>
                    <a:fillRect/>
                  </a:stretch>
                </a:blipFill>
                <a:ln>
                  <a:noFill/>
                </a:ln>
                <a:effectLst/>
              </p:spPr>
              <p:txBody>
                <a:bodyPr/>
                <a:lstStyle/>
                <a:p>
                  <a:r>
                    <a:rPr lang="zh-CN" altLang="en-US">
                      <a:noFill/>
                    </a:rPr>
                    <a:t> </a:t>
                  </a:r>
                  <a:endParaRPr lang="zh-CN" altLang="en-US">
                    <a:noFill/>
                  </a:endParaRPr>
                </a:p>
              </p:txBody>
            </p:sp>
          </mc:Fallback>
        </mc:AlternateContent>
        <p:sp>
          <p:nvSpPr>
            <p:cNvPr id="44" name="矩形 43"/>
            <p:cNvSpPr/>
            <p:nvPr/>
          </p:nvSpPr>
          <p:spPr>
            <a:xfrm>
              <a:off x="4759391" y="5794217"/>
              <a:ext cx="2852395" cy="369332"/>
            </a:xfrm>
            <a:prstGeom prst="rect">
              <a:avLst/>
            </a:prstGeom>
            <a:noFill/>
            <a:ln w="9525">
              <a:noFill/>
              <a:miter/>
            </a:ln>
          </p:spPr>
          <p:txBody>
            <a:bodyPr wrap="square">
              <a:spAutoFit/>
            </a:bodyPr>
            <a:lstStyle/>
            <a:p>
              <a:pPr>
                <a:defRPr/>
              </a:pPr>
              <a:r>
                <a:rPr lang="en-US" altLang="zh-CN" b="1" noProof="1">
                  <a:solidFill>
                    <a:srgbClr val="0000FF"/>
                  </a:solidFill>
                  <a:latin typeface="微软雅黑" panose="020B0503020204020204" pitchFamily="34" charset="-122"/>
                  <a:ea typeface="微软雅黑" panose="020B0503020204020204" pitchFamily="34" charset="-122"/>
                </a:rPr>
                <a:t>D</a:t>
              </a:r>
              <a:r>
                <a:rPr lang="zh-CN" altLang="en-US" b="1" noProof="1">
                  <a:solidFill>
                    <a:srgbClr val="0000FF"/>
                  </a:solidFill>
                  <a:latin typeface="微软雅黑" panose="020B0503020204020204" pitchFamily="34" charset="-122"/>
                  <a:ea typeface="微软雅黑" panose="020B0503020204020204" pitchFamily="34" charset="-122"/>
                </a:rPr>
                <a:t>为常数</a:t>
              </a:r>
              <a:endParaRPr lang="en-US" b="1" noProof="1">
                <a:solidFill>
                  <a:srgbClr val="0000FF"/>
                </a:solidFill>
                <a:latin typeface="微软雅黑" panose="020B0503020204020204" pitchFamily="34" charset="-122"/>
                <a:ea typeface="微软雅黑" panose="020B0503020204020204" pitchFamily="34" charset="-122"/>
              </a:endParaRPr>
            </a:p>
          </p:txBody>
        </p:sp>
        <p:sp>
          <p:nvSpPr>
            <p:cNvPr id="6" name="箭头: 右 5"/>
            <p:cNvSpPr/>
            <p:nvPr/>
          </p:nvSpPr>
          <p:spPr>
            <a:xfrm>
              <a:off x="4765040" y="6135913"/>
              <a:ext cx="1157211" cy="366697"/>
            </a:xfrm>
            <a:prstGeom prst="rightArrow">
              <a:avLst/>
            </a:prstGeom>
            <a:solidFill>
              <a:schemeClr val="bg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2622" y="743799"/>
            <a:ext cx="9038756" cy="3403161"/>
            <a:chOff x="52622" y="743799"/>
            <a:chExt cx="9038756" cy="3403161"/>
          </a:xfrm>
        </p:grpSpPr>
        <p:grpSp>
          <p:nvGrpSpPr>
            <p:cNvPr id="11" name="Group 26"/>
            <p:cNvGrpSpPr/>
            <p:nvPr/>
          </p:nvGrpSpPr>
          <p:grpSpPr bwMode="auto">
            <a:xfrm>
              <a:off x="5753855" y="2407186"/>
              <a:ext cx="2984500" cy="1739774"/>
              <a:chOff x="3408" y="1680"/>
              <a:chExt cx="1632" cy="986"/>
            </a:xfrm>
          </p:grpSpPr>
          <p:sp>
            <p:nvSpPr>
              <p:cNvPr id="12" name="Rectangle 9"/>
              <p:cNvSpPr>
                <a:spLocks noChangeArrowheads="1"/>
              </p:cNvSpPr>
              <p:nvPr/>
            </p:nvSpPr>
            <p:spPr bwMode="auto">
              <a:xfrm>
                <a:off x="3936" y="1680"/>
                <a:ext cx="220" cy="62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3" name="Line 10"/>
              <p:cNvSpPr>
                <a:spLocks noChangeShapeType="1"/>
              </p:cNvSpPr>
              <p:nvPr/>
            </p:nvSpPr>
            <p:spPr bwMode="auto">
              <a:xfrm>
                <a:off x="3408" y="1680"/>
                <a:ext cx="13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a:off x="3408" y="2304"/>
                <a:ext cx="134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3936" y="2336"/>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a:off x="4144" y="2344"/>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744" y="2400"/>
                <a:ext cx="19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flipH="1">
                <a:off x="4152" y="2400"/>
                <a:ext cx="19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3840" y="2416"/>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a:t>x</a:t>
                </a:r>
                <a:endParaRPr lang="en-US" altLang="zh-CN" sz="2000" i="1"/>
              </a:p>
            </p:txBody>
          </p:sp>
          <p:sp>
            <p:nvSpPr>
              <p:cNvPr id="20" name="Text Box 17"/>
              <p:cNvSpPr txBox="1">
                <a:spLocks noChangeArrowheads="1"/>
              </p:cNvSpPr>
              <p:nvPr/>
            </p:nvSpPr>
            <p:spPr bwMode="auto">
              <a:xfrm>
                <a:off x="4032" y="240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a:t>x+</a:t>
                </a:r>
                <a:r>
                  <a:rPr lang="en-US" altLang="zh-CN" sz="2000">
                    <a:sym typeface="Symbol" panose="05050102010706020507" pitchFamily="18" charset="2"/>
                  </a:rPr>
                  <a:t></a:t>
                </a:r>
                <a:r>
                  <a:rPr lang="en-US" altLang="zh-CN" sz="2000" i="1">
                    <a:sym typeface="Symbol" panose="05050102010706020507" pitchFamily="18" charset="2"/>
                  </a:rPr>
                  <a:t>x</a:t>
                </a:r>
                <a:endParaRPr lang="en-US" altLang="zh-CN" sz="2000" i="1"/>
              </a:p>
            </p:txBody>
          </p:sp>
          <p:sp>
            <p:nvSpPr>
              <p:cNvPr id="21" name="Rectangle 18"/>
              <p:cNvSpPr>
                <a:spLocks noChangeArrowheads="1"/>
              </p:cNvSpPr>
              <p:nvPr/>
            </p:nvSpPr>
            <p:spPr bwMode="auto">
              <a:xfrm>
                <a:off x="3912" y="2256"/>
                <a:ext cx="2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ym typeface="Symbol" panose="05050102010706020507" pitchFamily="18" charset="2"/>
                  </a:rPr>
                  <a:t></a:t>
                </a:r>
                <a:r>
                  <a:rPr lang="en-US" altLang="zh-CN" sz="2000" i="1">
                    <a:sym typeface="Symbol" panose="05050102010706020507" pitchFamily="18" charset="2"/>
                  </a:rPr>
                  <a:t>x</a:t>
                </a:r>
                <a:endParaRPr lang="en-US" altLang="zh-CN" sz="2000" i="1">
                  <a:sym typeface="Symbol" panose="05050102010706020507" pitchFamily="18" charset="2"/>
                </a:endParaRPr>
              </a:p>
            </p:txBody>
          </p:sp>
          <p:sp>
            <p:nvSpPr>
              <p:cNvPr id="22" name="Text Box 19"/>
              <p:cNvSpPr txBox="1">
                <a:spLocks noChangeArrowheads="1"/>
              </p:cNvSpPr>
              <p:nvPr/>
            </p:nvSpPr>
            <p:spPr bwMode="auto">
              <a:xfrm>
                <a:off x="4752" y="220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a:t>x</a:t>
                </a:r>
                <a:endParaRPr lang="en-US" altLang="zh-CN" sz="2000" i="1"/>
              </a:p>
            </p:txBody>
          </p:sp>
          <p:sp>
            <p:nvSpPr>
              <p:cNvPr id="23" name="Line 20"/>
              <p:cNvSpPr>
                <a:spLocks noChangeShapeType="1"/>
              </p:cNvSpPr>
              <p:nvPr/>
            </p:nvSpPr>
            <p:spPr bwMode="auto">
              <a:xfrm>
                <a:off x="3640" y="1992"/>
                <a:ext cx="2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1"/>
              <p:cNvSpPr>
                <a:spLocks noChangeShapeType="1"/>
              </p:cNvSpPr>
              <p:nvPr/>
            </p:nvSpPr>
            <p:spPr bwMode="auto">
              <a:xfrm>
                <a:off x="4176" y="2016"/>
                <a:ext cx="2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23"/>
              <p:cNvSpPr txBox="1">
                <a:spLocks noChangeArrowheads="1"/>
              </p:cNvSpPr>
              <p:nvPr/>
            </p:nvSpPr>
            <p:spPr bwMode="auto">
              <a:xfrm>
                <a:off x="3440" y="185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a:t>J</a:t>
                </a:r>
                <a:r>
                  <a:rPr lang="en-US" altLang="zh-CN" sz="2000" i="1" baseline="-25000"/>
                  <a:t>x</a:t>
                </a:r>
                <a:endParaRPr lang="en-US" altLang="zh-CN" sz="2000" i="1"/>
              </a:p>
            </p:txBody>
          </p:sp>
          <p:sp>
            <p:nvSpPr>
              <p:cNvPr id="26" name="Text Box 24"/>
              <p:cNvSpPr txBox="1">
                <a:spLocks noChangeArrowheads="1"/>
              </p:cNvSpPr>
              <p:nvPr/>
            </p:nvSpPr>
            <p:spPr bwMode="auto">
              <a:xfrm>
                <a:off x="4512" y="187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i="1"/>
                  <a:t>J</a:t>
                </a:r>
                <a:r>
                  <a:rPr lang="en-US" altLang="zh-CN" sz="2000" i="1" baseline="-25000"/>
                  <a:t>x+</a:t>
                </a:r>
                <a:r>
                  <a:rPr lang="en-US" altLang="zh-CN" sz="2000" baseline="-25000">
                    <a:sym typeface="Symbol" panose="05050102010706020507" pitchFamily="18" charset="2"/>
                  </a:rPr>
                  <a:t></a:t>
                </a:r>
                <a:r>
                  <a:rPr lang="en-US" altLang="zh-CN" sz="2000" i="1" baseline="-25000"/>
                  <a:t>x</a:t>
                </a:r>
                <a:endParaRPr lang="en-US" altLang="zh-CN" sz="2000" i="1" baseline="-25000"/>
              </a:p>
            </p:txBody>
          </p:sp>
        </p:grpSp>
        <p:sp>
          <p:nvSpPr>
            <p:cNvPr id="45" name="矩形 44"/>
            <p:cNvSpPr/>
            <p:nvPr/>
          </p:nvSpPr>
          <p:spPr>
            <a:xfrm>
              <a:off x="52622" y="743799"/>
              <a:ext cx="9038756" cy="1323439"/>
            </a:xfrm>
            <a:prstGeom prst="rect">
              <a:avLst/>
            </a:prstGeom>
          </p:spPr>
          <p:txBody>
            <a:bodyPr wrap="square">
              <a:spAutoFit/>
            </a:bodyPr>
            <a:lstStyle/>
            <a:p>
              <a:pPr algn="just"/>
              <a:r>
                <a:rPr lang="zh-CN" altLang="en-US" sz="2000" b="1" dirty="0">
                  <a:solidFill>
                    <a:srgbClr val="0000FF"/>
                  </a:solidFill>
                  <a:latin typeface="微软雅黑" panose="020B0503020204020204" pitchFamily="34" charset="-122"/>
                  <a:ea typeface="微软雅黑" panose="020B0503020204020204" pitchFamily="34" charset="-122"/>
                </a:rPr>
                <a:t>菲克第二定律：</a:t>
              </a:r>
              <a:r>
                <a:rPr lang="zh-CN" altLang="en-US" sz="2000" b="1" dirty="0">
                  <a:latin typeface="微软雅黑" panose="020B0503020204020204" pitchFamily="34" charset="-122"/>
                  <a:ea typeface="微软雅黑" panose="020B0503020204020204" pitchFamily="34" charset="-122"/>
                </a:rPr>
                <a:t>如果讨论的系统没有物质的源和阱，在扩散过程中也没有化学反应，在系统的一个体积元∆</a:t>
              </a:r>
              <a:r>
                <a:rPr lang="en-US" altLang="zh-CN" sz="2000" b="1" dirty="0">
                  <a:latin typeface="微软雅黑" panose="020B0503020204020204" pitchFamily="34" charset="-122"/>
                  <a:ea typeface="微软雅黑" panose="020B0503020204020204" pitchFamily="34" charset="-122"/>
                </a:rPr>
                <a:t>V</a:t>
              </a:r>
              <a:r>
                <a:rPr lang="zh-CN" altLang="en-US" sz="2000" b="1" dirty="0">
                  <a:latin typeface="微软雅黑" panose="020B0503020204020204" pitchFamily="34" charset="-122"/>
                  <a:ea typeface="微软雅黑" panose="020B0503020204020204" pitchFamily="34" charset="-122"/>
                </a:rPr>
                <a:t>中，流入这体积元的物质与流出这体积元的物质的差值（∇⋅</a:t>
              </a:r>
              <a:r>
                <a:rPr lang="en-US" altLang="zh-CN" sz="2000" b="1" dirty="0">
                  <a:latin typeface="微软雅黑" panose="020B0503020204020204" pitchFamily="34" charset="-122"/>
                  <a:ea typeface="微软雅黑" panose="020B0503020204020204" pitchFamily="34" charset="-122"/>
                </a:rPr>
                <a:t>J</a:t>
              </a:r>
              <a:r>
                <a:rPr lang="zh-CN" altLang="en-US" sz="2000" b="1" dirty="0">
                  <a:latin typeface="微软雅黑" panose="020B0503020204020204" pitchFamily="34" charset="-122"/>
                  <a:ea typeface="微软雅黑" panose="020B0503020204020204" pitchFamily="34" charset="-122"/>
                </a:rPr>
                <a:t>）就是这个体积元在这一时间段的物质积聚或消失量（∂</a:t>
              </a:r>
              <a:r>
                <a:rPr lang="en-US" altLang="zh-CN" sz="2000" b="1" dirty="0">
                  <a:latin typeface="微软雅黑" panose="020B0503020204020204" pitchFamily="34" charset="-122"/>
                  <a:ea typeface="微软雅黑" panose="020B0503020204020204" pitchFamily="34" charset="-122"/>
                </a:rPr>
                <a:t>C/∂t</a:t>
              </a:r>
              <a:r>
                <a:rPr lang="zh-CN" altLang="en-US" sz="2000" b="1" dirty="0">
                  <a:latin typeface="微软雅黑" panose="020B0503020204020204" pitchFamily="34" charset="-122"/>
                  <a:ea typeface="微软雅黑" panose="020B0503020204020204" pitchFamily="34" charset="-122"/>
                </a:rPr>
                <a:t>），遵从物质守恒。</a:t>
              </a:r>
              <a:endParaRPr lang="zh-CN" altLang="en-US" sz="20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8" name="Object 1026"/>
          <p:cNvGraphicFramePr>
            <a:graphicFrameLocks noChangeAspect="1"/>
          </p:cNvGraphicFramePr>
          <p:nvPr/>
        </p:nvGraphicFramePr>
        <p:xfrm>
          <a:off x="3149600" y="851849"/>
          <a:ext cx="1854200" cy="960438"/>
        </p:xfrm>
        <a:graphic>
          <a:graphicData uri="http://schemas.openxmlformats.org/presentationml/2006/ole">
            <mc:AlternateContent xmlns:mc="http://schemas.openxmlformats.org/markup-compatibility/2006">
              <mc:Choice xmlns:v="urn:schemas-microsoft-com:vml" Requires="v">
                <p:oleObj spid="_x0000_s341540" name="Equation" r:id="rId1" imgW="812165" imgH="419100" progId="Equation.3">
                  <p:embed/>
                </p:oleObj>
              </mc:Choice>
              <mc:Fallback>
                <p:oleObj name="Equation" r:id="rId1" imgW="812165" imgH="419100" progId="Equation.3">
                  <p:embed/>
                  <p:pic>
                    <p:nvPicPr>
                      <p:cNvPr id="0" name="Object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600" y="851849"/>
                        <a:ext cx="18542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027"/>
          <p:cNvSpPr txBox="1">
            <a:spLocks noChangeArrowheads="1"/>
          </p:cNvSpPr>
          <p:nvPr/>
        </p:nvSpPr>
        <p:spPr bwMode="auto">
          <a:xfrm>
            <a:off x="762000" y="1080449"/>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t>Fick</a:t>
            </a:r>
            <a:r>
              <a:rPr lang="zh-CN" altLang="en-US" sz="2400" b="1" dirty="0"/>
              <a:t>第二定律：</a:t>
            </a:r>
            <a:endParaRPr lang="zh-CN" altLang="en-US" sz="2400" b="1" dirty="0"/>
          </a:p>
        </p:txBody>
      </p:sp>
      <p:sp>
        <p:nvSpPr>
          <p:cNvPr id="10" name="Text Box 1028"/>
          <p:cNvSpPr txBox="1">
            <a:spLocks noChangeArrowheads="1"/>
          </p:cNvSpPr>
          <p:nvPr/>
        </p:nvSpPr>
        <p:spPr bwMode="auto">
          <a:xfrm>
            <a:off x="322570" y="1932937"/>
            <a:ext cx="3874780" cy="2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Tx/>
              <a:buNone/>
            </a:pPr>
            <a:r>
              <a:rPr lang="en-US" altLang="zh-CN" sz="2400" b="1" dirty="0">
                <a:latin typeface="微软雅黑" panose="020B0503020204020204" pitchFamily="34" charset="-122"/>
                <a:ea typeface="微软雅黑" panose="020B0503020204020204" pitchFamily="34" charset="-122"/>
              </a:rPr>
              <a:t>      Fick</a:t>
            </a:r>
            <a:r>
              <a:rPr lang="zh-CN" altLang="en-US" sz="2400" b="1" dirty="0">
                <a:latin typeface="微软雅黑" panose="020B0503020204020204" pitchFamily="34" charset="-122"/>
                <a:ea typeface="微软雅黑" panose="020B0503020204020204" pitchFamily="34" charset="-122"/>
              </a:rPr>
              <a:t>第二定律描述的是在扩散过程中，某点的浓度随时间的变化率，与浓度分布曲线在该点的二阶导数成正比。</a:t>
            </a:r>
            <a:endParaRPr lang="zh-CN" altLang="en-US" sz="2400" b="1" dirty="0">
              <a:latin typeface="微软雅黑" panose="020B0503020204020204" pitchFamily="34" charset="-122"/>
              <a:ea typeface="微软雅黑" panose="020B0503020204020204" pitchFamily="34" charset="-122"/>
            </a:endParaRPr>
          </a:p>
        </p:txBody>
      </p:sp>
      <p:grpSp>
        <p:nvGrpSpPr>
          <p:cNvPr id="11" name="Group 1038"/>
          <p:cNvGrpSpPr/>
          <p:nvPr/>
        </p:nvGrpSpPr>
        <p:grpSpPr bwMode="auto">
          <a:xfrm>
            <a:off x="533400" y="5195249"/>
            <a:ext cx="8610600" cy="658813"/>
            <a:chOff x="192" y="1856"/>
            <a:chExt cx="5320" cy="415"/>
          </a:xfrm>
        </p:grpSpPr>
        <p:graphicFrame>
          <p:nvGraphicFramePr>
            <p:cNvPr id="12" name="Object 1029"/>
            <p:cNvGraphicFramePr>
              <a:graphicFrameLocks noChangeAspect="1"/>
            </p:cNvGraphicFramePr>
            <p:nvPr/>
          </p:nvGraphicFramePr>
          <p:xfrm>
            <a:off x="584" y="1856"/>
            <a:ext cx="528" cy="415"/>
          </p:xfrm>
          <a:graphic>
            <a:graphicData uri="http://schemas.openxmlformats.org/presentationml/2006/ole">
              <mc:AlternateContent xmlns:mc="http://schemas.openxmlformats.org/markup-compatibility/2006">
                <mc:Choice xmlns:v="urn:schemas-microsoft-com:vml" Requires="v">
                  <p:oleObj spid="_x0000_s341541" name="Equation" r:id="rId3" imgW="533400" imgH="419100" progId="Equation.3">
                    <p:embed/>
                  </p:oleObj>
                </mc:Choice>
                <mc:Fallback>
                  <p:oleObj name="Equation" r:id="rId3" imgW="533400" imgH="419100" progId="Equation.3">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 y="1856"/>
                          <a:ext cx="528" cy="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030"/>
            <p:cNvSpPr txBox="1">
              <a:spLocks noChangeArrowheads="1"/>
            </p:cNvSpPr>
            <p:nvPr/>
          </p:nvSpPr>
          <p:spPr bwMode="auto">
            <a:xfrm>
              <a:off x="192" y="1880"/>
              <a:ext cx="53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zh-CN" altLang="en-US" sz="2000"/>
                <a:t>若            ，则曲线在该点附近为凹型，该点的浓度随时间的增加而增加；</a:t>
              </a:r>
              <a:endParaRPr lang="zh-CN" altLang="en-US" sz="2000"/>
            </a:p>
          </p:txBody>
        </p:sp>
      </p:grpSp>
      <p:grpSp>
        <p:nvGrpSpPr>
          <p:cNvPr id="14" name="Group 1037"/>
          <p:cNvGrpSpPr/>
          <p:nvPr/>
        </p:nvGrpSpPr>
        <p:grpSpPr bwMode="auto">
          <a:xfrm>
            <a:off x="533400" y="5892162"/>
            <a:ext cx="8610600" cy="647700"/>
            <a:chOff x="432" y="2664"/>
            <a:chExt cx="5328" cy="408"/>
          </a:xfrm>
        </p:grpSpPr>
        <p:graphicFrame>
          <p:nvGraphicFramePr>
            <p:cNvPr id="15" name="Object 1033"/>
            <p:cNvGraphicFramePr>
              <a:graphicFrameLocks noChangeAspect="1"/>
            </p:cNvGraphicFramePr>
            <p:nvPr/>
          </p:nvGraphicFramePr>
          <p:xfrm>
            <a:off x="832" y="2664"/>
            <a:ext cx="520" cy="408"/>
          </p:xfrm>
          <a:graphic>
            <a:graphicData uri="http://schemas.openxmlformats.org/presentationml/2006/ole">
              <mc:AlternateContent xmlns:mc="http://schemas.openxmlformats.org/markup-compatibility/2006">
                <mc:Choice xmlns:v="urn:schemas-microsoft-com:vml" Requires="v">
                  <p:oleObj spid="_x0000_s341542" name="Equation" r:id="rId5" imgW="533400" imgH="419100" progId="Equation.3">
                    <p:embed/>
                  </p:oleObj>
                </mc:Choice>
                <mc:Fallback>
                  <p:oleObj name="Equation" r:id="rId5" imgW="533400" imgH="419100" progId="Equation.3">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 y="2664"/>
                          <a:ext cx="52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034"/>
            <p:cNvSpPr txBox="1">
              <a:spLocks noChangeArrowheads="1"/>
            </p:cNvSpPr>
            <p:nvPr/>
          </p:nvSpPr>
          <p:spPr bwMode="auto">
            <a:xfrm>
              <a:off x="432" y="2680"/>
              <a:ext cx="53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zh-CN" altLang="en-US" sz="2000"/>
                <a:t>若            ，则曲线在该点附近为凸型，该点的浓度随时间的增加而降低。</a:t>
              </a:r>
              <a:endParaRPr lang="zh-CN" altLang="en-US" sz="2000"/>
            </a:p>
          </p:txBody>
        </p:sp>
      </p:grpSp>
      <p:pic>
        <p:nvPicPr>
          <p:cNvPr id="17" name="Picture 1039" descr="Fick定律的关系"/>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918649"/>
            <a:ext cx="4419600"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5"/>
          <p:cNvSpPr>
            <a:spLocks noChangeArrowheads="1"/>
          </p:cNvSpPr>
          <p:nvPr/>
        </p:nvSpPr>
        <p:spPr bwMode="auto">
          <a:xfrm>
            <a:off x="410871" y="97653"/>
            <a:ext cx="387478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2.2.2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菲克第二</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8" name="Object 2"/>
          <p:cNvGraphicFramePr>
            <a:graphicFrameLocks noChangeAspect="1"/>
          </p:cNvGraphicFramePr>
          <p:nvPr/>
        </p:nvGraphicFramePr>
        <p:xfrm>
          <a:off x="4989775" y="2108514"/>
          <a:ext cx="3581400" cy="1460500"/>
        </p:xfrm>
        <a:graphic>
          <a:graphicData uri="http://schemas.openxmlformats.org/presentationml/2006/ole">
            <mc:AlternateContent xmlns:mc="http://schemas.openxmlformats.org/markup-compatibility/2006">
              <mc:Choice xmlns:v="urn:schemas-microsoft-com:vml" Requires="v">
                <p:oleObj spid="_x0000_s342913" name="Equation" r:id="rId1" imgW="1752600" imgH="711200" progId="Equation.3">
                  <p:embed/>
                </p:oleObj>
              </mc:Choice>
              <mc:Fallback>
                <p:oleObj name="Equation" r:id="rId1" imgW="1752600" imgH="711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775" y="2108514"/>
                        <a:ext cx="3581400" cy="146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3"/>
          <p:cNvSpPr txBox="1">
            <a:spLocks noChangeArrowheads="1"/>
          </p:cNvSpPr>
          <p:nvPr/>
        </p:nvSpPr>
        <p:spPr bwMode="auto">
          <a:xfrm>
            <a:off x="883389" y="2407599"/>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t>三维扩散下的</a:t>
            </a:r>
            <a:r>
              <a:rPr lang="en-US" altLang="zh-CN" sz="2400" dirty="0"/>
              <a:t>Fick</a:t>
            </a:r>
            <a:r>
              <a:rPr lang="zh-CN" altLang="en-US" sz="2400" dirty="0"/>
              <a:t>第二定律：</a:t>
            </a:r>
            <a:endParaRPr lang="zh-CN" altLang="en-US" sz="2400" dirty="0"/>
          </a:p>
        </p:txBody>
      </p:sp>
      <p:grpSp>
        <p:nvGrpSpPr>
          <p:cNvPr id="3" name="组合 2"/>
          <p:cNvGrpSpPr/>
          <p:nvPr/>
        </p:nvGrpSpPr>
        <p:grpSpPr>
          <a:xfrm>
            <a:off x="870689" y="3366449"/>
            <a:ext cx="7978775" cy="2856551"/>
            <a:chOff x="870689" y="3366449"/>
            <a:chExt cx="7978775" cy="2856551"/>
          </a:xfrm>
        </p:grpSpPr>
        <p:sp>
          <p:nvSpPr>
            <p:cNvPr id="10" name="Text Box 4"/>
            <p:cNvSpPr txBox="1">
              <a:spLocks noChangeArrowheads="1"/>
            </p:cNvSpPr>
            <p:nvPr/>
          </p:nvSpPr>
          <p:spPr bwMode="auto">
            <a:xfrm>
              <a:off x="870689" y="3747449"/>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dirty="0"/>
                <a:t>对柱坐标系：</a:t>
              </a:r>
              <a:endParaRPr lang="zh-CN" altLang="en-US" sz="2400" dirty="0"/>
            </a:p>
          </p:txBody>
        </p:sp>
        <p:graphicFrame>
          <p:nvGraphicFramePr>
            <p:cNvPr id="11" name="Object 5"/>
            <p:cNvGraphicFramePr>
              <a:graphicFrameLocks noChangeAspect="1"/>
            </p:cNvGraphicFramePr>
            <p:nvPr/>
          </p:nvGraphicFramePr>
          <p:xfrm>
            <a:off x="2712189" y="3366449"/>
            <a:ext cx="1498600" cy="1422400"/>
          </p:xfrm>
          <a:graphic>
            <a:graphicData uri="http://schemas.openxmlformats.org/presentationml/2006/ole">
              <mc:AlternateContent xmlns:mc="http://schemas.openxmlformats.org/markup-compatibility/2006">
                <mc:Choice xmlns:v="urn:schemas-microsoft-com:vml" Requires="v">
                  <p:oleObj spid="_x0000_s342914" name="公式" r:id="rId3" imgW="748665" imgH="711200" progId="Equation.3">
                    <p:embed/>
                  </p:oleObj>
                </mc:Choice>
                <mc:Fallback>
                  <p:oleObj name="公式" r:id="rId3" imgW="748665" imgH="71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189" y="3366449"/>
                          <a:ext cx="14986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nvGraphicFramePr>
          <p:xfrm>
            <a:off x="5518889" y="3595049"/>
            <a:ext cx="2724150" cy="938213"/>
          </p:xfrm>
          <a:graphic>
            <a:graphicData uri="http://schemas.openxmlformats.org/presentationml/2006/ole">
              <mc:AlternateContent xmlns:mc="http://schemas.openxmlformats.org/markup-compatibility/2006">
                <mc:Choice xmlns:v="urn:schemas-microsoft-com:vml" Requires="v">
                  <p:oleObj spid="_x0000_s342915" name="Equation" r:id="rId5" imgW="1333500" imgH="457200" progId="Equation.3">
                    <p:embed/>
                  </p:oleObj>
                </mc:Choice>
                <mc:Fallback>
                  <p:oleObj name="Equation" r:id="rId5" imgW="1333500" imgH="457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8889" y="3595049"/>
                          <a:ext cx="272415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AutoShape 12"/>
            <p:cNvSpPr>
              <a:spLocks noChangeArrowheads="1"/>
            </p:cNvSpPr>
            <p:nvPr/>
          </p:nvSpPr>
          <p:spPr bwMode="auto">
            <a:xfrm>
              <a:off x="4437802" y="3976049"/>
              <a:ext cx="941387" cy="304800"/>
            </a:xfrm>
            <a:prstGeom prst="rightArrow">
              <a:avLst>
                <a:gd name="adj1" fmla="val 50000"/>
                <a:gd name="adj2" fmla="val 77214"/>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Text Box 15"/>
            <p:cNvSpPr txBox="1">
              <a:spLocks noChangeArrowheads="1"/>
            </p:cNvSpPr>
            <p:nvPr/>
          </p:nvSpPr>
          <p:spPr bwMode="auto">
            <a:xfrm>
              <a:off x="4302864" y="3653787"/>
              <a:ext cx="1890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a:t>柱对称扩散</a:t>
              </a:r>
              <a:endParaRPr lang="zh-CN" altLang="en-US" sz="1600"/>
            </a:p>
          </p:txBody>
        </p:sp>
        <p:grpSp>
          <p:nvGrpSpPr>
            <p:cNvPr id="2" name="组合 1"/>
            <p:cNvGrpSpPr/>
            <p:nvPr/>
          </p:nvGrpSpPr>
          <p:grpSpPr>
            <a:xfrm>
              <a:off x="870689" y="4800600"/>
              <a:ext cx="7978775" cy="1422400"/>
              <a:chOff x="870689" y="4800600"/>
              <a:chExt cx="7978775" cy="1422400"/>
            </a:xfrm>
          </p:grpSpPr>
          <p:sp>
            <p:nvSpPr>
              <p:cNvPr id="12" name="Text Box 7"/>
              <p:cNvSpPr txBox="1">
                <a:spLocks noChangeArrowheads="1"/>
              </p:cNvSpPr>
              <p:nvPr/>
            </p:nvSpPr>
            <p:spPr bwMode="auto">
              <a:xfrm>
                <a:off x="870689" y="5271449"/>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t>对球坐标系：</a:t>
                </a:r>
                <a:endParaRPr lang="zh-CN" altLang="en-US" sz="2400"/>
              </a:p>
            </p:txBody>
          </p:sp>
          <p:graphicFrame>
            <p:nvGraphicFramePr>
              <p:cNvPr id="15" name="Object 13"/>
              <p:cNvGraphicFramePr>
                <a:graphicFrameLocks noChangeAspect="1"/>
              </p:cNvGraphicFramePr>
              <p:nvPr/>
            </p:nvGraphicFramePr>
            <p:xfrm>
              <a:off x="5969739" y="5042849"/>
              <a:ext cx="2879725" cy="938213"/>
            </p:xfrm>
            <a:graphic>
              <a:graphicData uri="http://schemas.openxmlformats.org/presentationml/2006/ole">
                <mc:AlternateContent xmlns:mc="http://schemas.openxmlformats.org/markup-compatibility/2006">
                  <mc:Choice xmlns:v="urn:schemas-microsoft-com:vml" Requires="v">
                    <p:oleObj spid="_x0000_s342916" name="Equation" r:id="rId7" imgW="1409700" imgH="457200" progId="Equation.3">
                      <p:embed/>
                    </p:oleObj>
                  </mc:Choice>
                  <mc:Fallback>
                    <p:oleObj name="Equation" r:id="rId7" imgW="1409700" imgH="4572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9739" y="5042849"/>
                            <a:ext cx="28797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AutoShape 14"/>
              <p:cNvSpPr>
                <a:spLocks noChangeArrowheads="1"/>
              </p:cNvSpPr>
              <p:nvPr/>
            </p:nvSpPr>
            <p:spPr bwMode="auto">
              <a:xfrm>
                <a:off x="4909289" y="5423849"/>
                <a:ext cx="1058863" cy="304800"/>
              </a:xfrm>
              <a:prstGeom prst="rightArrow">
                <a:avLst>
                  <a:gd name="adj1" fmla="val 50000"/>
                  <a:gd name="adj2" fmla="val 86849"/>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8" name="Text Box 16"/>
              <p:cNvSpPr txBox="1">
                <a:spLocks noChangeArrowheads="1"/>
              </p:cNvSpPr>
              <p:nvPr/>
            </p:nvSpPr>
            <p:spPr bwMode="auto">
              <a:xfrm>
                <a:off x="4842614" y="5093649"/>
                <a:ext cx="1890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1600" dirty="0"/>
                  <a:t>球对称扩散</a:t>
                </a:r>
                <a:endParaRPr lang="zh-CN" altLang="en-US" sz="1600" dirty="0"/>
              </a:p>
            </p:txBody>
          </p:sp>
          <p:graphicFrame>
            <p:nvGraphicFramePr>
              <p:cNvPr id="19" name="Object 8"/>
              <p:cNvGraphicFramePr>
                <a:graphicFrameLocks noChangeAspect="1"/>
              </p:cNvGraphicFramePr>
              <p:nvPr/>
            </p:nvGraphicFramePr>
            <p:xfrm>
              <a:off x="2755900" y="4800600"/>
              <a:ext cx="2108200" cy="1422400"/>
            </p:xfrm>
            <a:graphic>
              <a:graphicData uri="http://schemas.openxmlformats.org/presentationml/2006/ole">
                <mc:AlternateContent xmlns:mc="http://schemas.openxmlformats.org/markup-compatibility/2006">
                  <mc:Choice xmlns:v="urn:schemas-microsoft-com:vml" Requires="v">
                    <p:oleObj spid="_x0000_s342917" name="公式" r:id="rId9" imgW="1054100" imgH="711200" progId="Equation.3">
                      <p:embed/>
                    </p:oleObj>
                  </mc:Choice>
                  <mc:Fallback>
                    <p:oleObj name="公式" r:id="rId9" imgW="1054100" imgH="71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900" y="4800600"/>
                            <a:ext cx="21082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 name="矩形 5"/>
          <p:cNvSpPr>
            <a:spLocks noChangeArrowheads="1"/>
          </p:cNvSpPr>
          <p:nvPr/>
        </p:nvSpPr>
        <p:spPr bwMode="auto">
          <a:xfrm>
            <a:off x="475090" y="174301"/>
            <a:ext cx="3874780"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2.2.2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菲克第二</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定律</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399483" y="122920"/>
            <a:ext cx="3054042" cy="600164"/>
          </a:xfrm>
          <a:prstGeom prst="rect">
            <a:avLst/>
          </a:prstGeom>
          <a:noFill/>
          <a:ln w="9525">
            <a:noFill/>
            <a:miter lim="800000"/>
          </a:ln>
        </p:spPr>
        <p:txBody>
          <a:bodyPr wrap="none">
            <a:spAutoFit/>
          </a:bodyPr>
          <a:lstStyle/>
          <a:p>
            <a:pPr algn="ctr"/>
            <a:r>
              <a:rPr lang="zh-CN" altLang="en-US" sz="3300" b="1" dirty="0" smtClean="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材科</a:t>
            </a:r>
            <a:r>
              <a:rPr lang="en-US" altLang="zh-CN" sz="3300" b="1" dirty="0" smtClean="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II</a:t>
            </a:r>
            <a:r>
              <a:rPr lang="zh-CN" altLang="en-US" sz="3300" b="1" dirty="0" smtClean="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教学体会</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Text Box 3"/>
          <p:cNvSpPr txBox="1">
            <a:spLocks noChangeArrowheads="1"/>
          </p:cNvSpPr>
          <p:nvPr/>
        </p:nvSpPr>
        <p:spPr bwMode="auto">
          <a:xfrm>
            <a:off x="176606" y="723084"/>
            <a:ext cx="867522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a:lnSpc>
                <a:spcPct val="150000"/>
              </a:lnSpc>
              <a:spcBef>
                <a:spcPct val="500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教学与学习难点：</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材科</a:t>
            </a:r>
            <a:r>
              <a:rPr lang="en-US" altLang="zh-CN" sz="1600" b="1" dirty="0" smtClean="0">
                <a:latin typeface="微软雅黑" panose="020B0503020204020204" pitchFamily="34" charset="-122"/>
                <a:ea typeface="微软雅黑" panose="020B0503020204020204" pitchFamily="34" charset="-122"/>
              </a:rPr>
              <a:t>II</a:t>
            </a:r>
            <a:r>
              <a:rPr lang="zh-CN" altLang="zh-CN" sz="1600" b="1" dirty="0">
                <a:latin typeface="微软雅黑" panose="020B0503020204020204" pitchFamily="34" charset="-122"/>
                <a:ea typeface="微软雅黑" panose="020B0503020204020204" pitchFamily="34" charset="-122"/>
              </a:rPr>
              <a:t>知识点多、概念抽象</a:t>
            </a:r>
            <a:r>
              <a:rPr lang="zh-CN"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逻辑复杂、</a:t>
            </a:r>
            <a:r>
              <a:rPr lang="zh-CN" altLang="zh-CN" sz="1600" b="1" dirty="0" smtClean="0">
                <a:latin typeface="微软雅黑" panose="020B0503020204020204" pitchFamily="34" charset="-122"/>
                <a:ea typeface="微软雅黑" panose="020B0503020204020204" pitchFamily="34" charset="-122"/>
              </a:rPr>
              <a:t>理论性</a:t>
            </a:r>
            <a:r>
              <a:rPr lang="zh-CN" altLang="zh-CN" sz="1600" b="1" dirty="0">
                <a:latin typeface="微软雅黑" panose="020B0503020204020204" pitchFamily="34" charset="-122"/>
                <a:ea typeface="微软雅黑" panose="020B0503020204020204" pitchFamily="34" charset="-122"/>
              </a:rPr>
              <a:t>强等特点，每个知识点基本对应一个学术方向</a:t>
            </a:r>
            <a:r>
              <a:rPr lang="zh-CN" altLang="zh-CN"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一些</a:t>
            </a:r>
            <a:r>
              <a:rPr lang="zh-CN" altLang="en-US" sz="1600" b="1" dirty="0">
                <a:latin typeface="微软雅黑" panose="020B0503020204020204" pitchFamily="34" charset="-122"/>
                <a:ea typeface="微软雅黑" panose="020B0503020204020204" pitchFamily="34" charset="-122"/>
              </a:rPr>
              <a:t>理论问题没有明确答案，仍存在学术争议</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不同章节的知识点之间存在关联，难以建立清晰完整的“物理图像”</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缺乏工程实践经验，限制理论问题的认识深度。</a:t>
            </a:r>
            <a:endParaRPr lang="en-US" altLang="zh-CN" sz="1600" b="1" dirty="0" smtClean="0">
              <a:latin typeface="微软雅黑" panose="020B0503020204020204" pitchFamily="34" charset="-122"/>
              <a:ea typeface="微软雅黑" panose="020B0503020204020204" pitchFamily="34" charset="-122"/>
            </a:endParaRPr>
          </a:p>
          <a:p>
            <a:pPr marL="0" indent="0">
              <a:lnSpc>
                <a:spcPct val="150000"/>
              </a:lnSpc>
              <a:spcBef>
                <a:spcPct val="50000"/>
              </a:spcBef>
              <a:buNone/>
            </a:pP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endParaRPr lang="zh-CN" altLang="en-US" sz="2400" b="1" dirty="0">
              <a:latin typeface="微软雅黑" panose="020B0503020204020204" pitchFamily="34" charset="-122"/>
              <a:ea typeface="微软雅黑" panose="020B0503020204020204" pitchFamily="34" charset="-122"/>
            </a:endParaRPr>
          </a:p>
        </p:txBody>
      </p:sp>
      <p:sp>
        <p:nvSpPr>
          <p:cNvPr id="3" name="矩形 2"/>
          <p:cNvSpPr/>
          <p:nvPr/>
        </p:nvSpPr>
        <p:spPr>
          <a:xfrm>
            <a:off x="176606" y="4134177"/>
            <a:ext cx="8724780" cy="3139321"/>
          </a:xfrm>
          <a:prstGeom prst="rect">
            <a:avLst/>
          </a:prstGeom>
        </p:spPr>
        <p:txBody>
          <a:bodyPr wrap="square">
            <a:spAutoFit/>
          </a:bodyPr>
          <a:lstStyle/>
          <a:p>
            <a:pPr>
              <a:lnSpc>
                <a:spcPct val="150000"/>
              </a:lnSpc>
              <a:spcBef>
                <a:spcPct val="50000"/>
              </a:spcBef>
            </a:pPr>
            <a:r>
              <a:rPr lang="zh-CN" altLang="en-US" sz="2000" b="1" dirty="0" smtClean="0">
                <a:solidFill>
                  <a:srgbClr val="FF0000"/>
                </a:solidFill>
                <a:latin typeface="微软雅黑" panose="020B0503020204020204" pitchFamily="34" charset="-122"/>
                <a:ea typeface="微软雅黑" panose="020B0503020204020204" pitchFamily="34" charset="-122"/>
              </a:rPr>
              <a:t>教学方案：</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spcBef>
                <a:spcPct val="50000"/>
              </a:spcBef>
              <a:buFont typeface="Wingdings" panose="05000000000000000000" pitchFamily="2" charset="2"/>
              <a:buChar char="ü"/>
            </a:pPr>
            <a:r>
              <a:rPr lang="zh-CN" altLang="en-US" sz="1600" b="1" dirty="0">
                <a:solidFill>
                  <a:srgbClr val="0000FF"/>
                </a:solidFill>
                <a:latin typeface="微软雅黑" panose="020B0503020204020204" pitchFamily="34" charset="-122"/>
                <a:ea typeface="微软雅黑" panose="020B0503020204020204" pitchFamily="34" charset="-122"/>
              </a:rPr>
              <a:t>梳理知识点之间逻辑关系，建立材料科学的“物理图像”。（章节小结</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marL="285750" indent="-285750">
              <a:lnSpc>
                <a:spcPct val="150000"/>
              </a:lnSpc>
              <a:spcBef>
                <a:spcPct val="50000"/>
              </a:spcBef>
              <a:buFont typeface="Wingdings" panose="05000000000000000000" pitchFamily="2" charset="2"/>
              <a:buChar char="ü"/>
            </a:pPr>
            <a:r>
              <a:rPr lang="zh-CN" altLang="en-US" sz="1600" b="1" dirty="0" smtClean="0">
                <a:solidFill>
                  <a:srgbClr val="0000FF"/>
                </a:solidFill>
                <a:latin typeface="微软雅黑" panose="020B0503020204020204" pitchFamily="34" charset="-122"/>
                <a:ea typeface="微软雅黑" panose="020B0503020204020204" pitchFamily="34" charset="-122"/>
              </a:rPr>
              <a:t>鼓励探讨学术争议，培养科学研究思维。</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marL="285750" indent="-285750">
              <a:lnSpc>
                <a:spcPct val="150000"/>
              </a:lnSpc>
              <a:spcBef>
                <a:spcPct val="50000"/>
              </a:spcBef>
              <a:buFont typeface="Wingdings" panose="05000000000000000000" pitchFamily="2" charset="2"/>
              <a:buChar char="ü"/>
            </a:pPr>
            <a:r>
              <a:rPr lang="zh-CN" altLang="en-US" sz="1600" b="1" dirty="0">
                <a:solidFill>
                  <a:srgbClr val="0000FF"/>
                </a:solidFill>
                <a:latin typeface="微软雅黑" panose="020B0503020204020204" pitchFamily="34" charset="-122"/>
                <a:ea typeface="微软雅黑" panose="020B0503020204020204" pitchFamily="34" charset="-122"/>
              </a:rPr>
              <a:t>重视理论与实践结合，提升同学们对</a:t>
            </a:r>
            <a:r>
              <a:rPr lang="zh-CN" altLang="zh-CN" sz="1600" b="1" dirty="0">
                <a:solidFill>
                  <a:srgbClr val="0000FF"/>
                </a:solidFill>
                <a:latin typeface="微软雅黑" panose="020B0503020204020204" pitchFamily="34" charset="-122"/>
                <a:ea typeface="微软雅黑" panose="020B0503020204020204" pitchFamily="34" charset="-122"/>
              </a:rPr>
              <a:t>材料科学的整体认识以及解决实际问题的能力</a:t>
            </a:r>
            <a:r>
              <a:rPr lang="zh-CN" altLang="en-US" sz="1600" b="1" dirty="0">
                <a:solidFill>
                  <a:srgbClr val="0000FF"/>
                </a:solidFill>
                <a:latin typeface="微软雅黑" panose="020B0503020204020204" pitchFamily="34" charset="-122"/>
                <a:ea typeface="微软雅黑" panose="020B0503020204020204" pitchFamily="34" charset="-122"/>
              </a:rPr>
              <a:t>。</a:t>
            </a: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a:lnSpc>
                <a:spcPct val="150000"/>
              </a:lnSpc>
              <a:spcBef>
                <a:spcPct val="50000"/>
              </a:spcBef>
              <a:buFont typeface="Wingdings" panose="05000000000000000000" pitchFamily="2" charset="2"/>
              <a:buChar char="ü"/>
            </a:pPr>
            <a:endParaRPr lang="en-US" altLang="zh-CN" b="1" dirty="0">
              <a:solidFill>
                <a:srgbClr val="0000FF"/>
              </a:solidFill>
              <a:latin typeface="微软雅黑" panose="020B0503020204020204" pitchFamily="34" charset="-122"/>
              <a:ea typeface="微软雅黑" panose="020B0503020204020204" pitchFamily="34" charset="-122"/>
            </a:endParaRPr>
          </a:p>
          <a:p>
            <a:pPr>
              <a:lnSpc>
                <a:spcPct val="150000"/>
              </a:lnSpc>
              <a:spcBef>
                <a:spcPct val="50000"/>
              </a:spcBef>
            </a:pPr>
            <a:endParaRPr lang="en-US" altLang="zh-CN"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left)">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wipe(left)">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wipe(left)">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wipe(left)">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build="p"/>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452315" y="82726"/>
            <a:ext cx="3993402" cy="600164"/>
          </a:xfrm>
          <a:prstGeom prst="rect">
            <a:avLst/>
          </a:prstGeom>
          <a:noFill/>
          <a:ln w="9525">
            <a:noFill/>
            <a:miter lim="800000"/>
          </a:ln>
        </p:spPr>
        <p:txBody>
          <a:bodyPr wrap="none">
            <a:spAutoFit/>
          </a:bodyPr>
          <a:lstStyle/>
          <a:p>
            <a:pPr algn="ct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扩散部分的重点内容</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Text Box 3"/>
          <p:cNvSpPr txBox="1">
            <a:spLocks noChangeArrowheads="1"/>
          </p:cNvSpPr>
          <p:nvPr/>
        </p:nvSpPr>
        <p:spPr bwMode="auto">
          <a:xfrm>
            <a:off x="226157" y="851849"/>
            <a:ext cx="7339142" cy="501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扩散定律 （扩散第一定律，扩散第二定律）</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稳态扩散和非稳态扩散</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扩散的微观机制</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影响扩散的因素</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反应扩散</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扩散热力学</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ct val="50000"/>
              </a:spcBef>
              <a:buFont typeface="Wingdings" panose="05000000000000000000" pitchFamily="2" charset="2"/>
              <a:buChar char="n"/>
            </a:pP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left)">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wipe(left)">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wipe(left)">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wipe(left)">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wipe(left)">
                                      <p:cBhvr>
                                        <p:cTn id="32" dur="500"/>
                                        <p:tgtEl>
                                          <p:spTgt spid="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579946" y="89690"/>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p:cNvSpPr/>
          <p:nvPr/>
        </p:nvSpPr>
        <p:spPr>
          <a:xfrm>
            <a:off x="3059973" y="5727262"/>
            <a:ext cx="375557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墨水在清水中的扩散</a:t>
            </a:r>
            <a:endParaRPr lang="en-US" altLang="zh-CN" dirty="0"/>
          </a:p>
        </p:txBody>
      </p:sp>
      <p:pic>
        <p:nvPicPr>
          <p:cNvPr id="347138" name="Picture 2" descr="âink diffusionâçå¾çæç´¢ç»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3019" y="2370261"/>
            <a:ext cx="8064811" cy="313911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bwMode="auto">
          <a:xfrm>
            <a:off x="3616033" y="5781040"/>
            <a:ext cx="184730" cy="769441"/>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3" name="矩形 12"/>
          <p:cNvSpPr/>
          <p:nvPr/>
        </p:nvSpPr>
        <p:spPr>
          <a:xfrm>
            <a:off x="226157" y="952048"/>
            <a:ext cx="8756510" cy="1200329"/>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实际经验告诉我们：</a:t>
            </a:r>
            <a:r>
              <a:rPr lang="zh-CN" altLang="en-US" sz="2400" b="1" dirty="0">
                <a:solidFill>
                  <a:srgbClr val="0000FF"/>
                </a:solidFill>
                <a:latin typeface="微软雅黑" panose="020B0503020204020204" pitchFamily="34" charset="-122"/>
                <a:ea typeface="微软雅黑" panose="020B0503020204020204" pitchFamily="34" charset="-122"/>
              </a:rPr>
              <a:t>除了一些特殊情况外，一个成分不均匀的单相体系，会趋向变成成分均匀的体系。从热力学上来说，均匀化过程是一个趋向平衡态的过程。</a:t>
            </a:r>
            <a:endParaRPr lang="en-US" altLang="zh-CN"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579946" y="89690"/>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Text Box 3"/>
          <p:cNvSpPr txBox="1">
            <a:spLocks noChangeArrowheads="1"/>
          </p:cNvSpPr>
          <p:nvPr/>
        </p:nvSpPr>
        <p:spPr bwMode="auto">
          <a:xfrm>
            <a:off x="1120462" y="4592084"/>
            <a:ext cx="6884124" cy="190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spcBef>
                <a:spcPct val="50000"/>
              </a:spcBef>
            </a:pPr>
            <a:r>
              <a:rPr lang="zh-CN" altLang="en-US" b="1" dirty="0">
                <a:latin typeface="微软雅黑" panose="020B0503020204020204" pitchFamily="34" charset="-122"/>
                <a:ea typeface="微软雅黑" panose="020B0503020204020204" pitchFamily="34" charset="-122"/>
              </a:rPr>
              <a:t>原子是不是在点阵位置上是固定的？</a:t>
            </a:r>
            <a:endParaRPr lang="zh-CN" altLang="en-US" b="1" dirty="0">
              <a:latin typeface="微软雅黑" panose="020B0503020204020204" pitchFamily="34" charset="-122"/>
              <a:ea typeface="微软雅黑" panose="020B0503020204020204" pitchFamily="34" charset="-122"/>
            </a:endParaRPr>
          </a:p>
          <a:p>
            <a:pPr eaLnBrk="1" hangingPunct="1">
              <a:lnSpc>
                <a:spcPct val="170000"/>
              </a:lnSpc>
              <a:spcBef>
                <a:spcPct val="50000"/>
              </a:spcBef>
            </a:pPr>
            <a:r>
              <a:rPr lang="zh-CN" altLang="en-US" b="1" dirty="0">
                <a:latin typeface="微软雅黑" panose="020B0503020204020204" pitchFamily="34" charset="-122"/>
                <a:ea typeface="微软雅黑" panose="020B0503020204020204" pitchFamily="34" charset="-122"/>
              </a:rPr>
              <a:t>原子是如何运动和迁移的？规律性？</a:t>
            </a:r>
            <a:endParaRPr lang="zh-CN" altLang="en-US" b="1" dirty="0">
              <a:latin typeface="微软雅黑" panose="020B0503020204020204" pitchFamily="34" charset="-122"/>
              <a:ea typeface="微软雅黑" panose="020B0503020204020204" pitchFamily="34" charset="-122"/>
            </a:endParaRPr>
          </a:p>
        </p:txBody>
      </p:sp>
      <p:sp>
        <p:nvSpPr>
          <p:cNvPr id="39" name="Text Box 2"/>
          <p:cNvSpPr txBox="1">
            <a:spLocks noChangeArrowheads="1"/>
          </p:cNvSpPr>
          <p:nvPr/>
        </p:nvSpPr>
        <p:spPr bwMode="auto">
          <a:xfrm>
            <a:off x="587638" y="4041009"/>
            <a:ext cx="1550779" cy="55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4000" b="1" dirty="0">
                <a:solidFill>
                  <a:schemeClr val="accent2"/>
                </a:solidFill>
                <a:latin typeface="微软雅黑" panose="020B0503020204020204" pitchFamily="34" charset="-122"/>
                <a:ea typeface="微软雅黑" panose="020B0503020204020204" pitchFamily="34" charset="-122"/>
              </a:rPr>
              <a:t>问题：</a:t>
            </a:r>
            <a:endParaRPr lang="zh-CN" altLang="en-US" sz="4000" b="1" dirty="0">
              <a:solidFill>
                <a:schemeClr val="accent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0515" y="1195484"/>
            <a:ext cx="5290491" cy="2696911"/>
          </a:xfrm>
          <a:prstGeom prst="rect">
            <a:avLst/>
          </a:prstGeom>
        </p:spPr>
      </p:pic>
      <p:sp>
        <p:nvSpPr>
          <p:cNvPr id="9" name="矩形 8"/>
          <p:cNvSpPr/>
          <p:nvPr/>
        </p:nvSpPr>
        <p:spPr>
          <a:xfrm>
            <a:off x="3419243" y="805385"/>
            <a:ext cx="2653034" cy="461665"/>
          </a:xfrm>
          <a:prstGeom prst="rect">
            <a:avLst/>
          </a:prstGeom>
        </p:spPr>
        <p:txBody>
          <a:bodyPr wrap="none">
            <a:spAutoFit/>
          </a:bodyPr>
          <a:lstStyle/>
          <a:p>
            <a:r>
              <a:rPr lang="en-US" altLang="zh-CN" sz="2400" b="1" dirty="0" smtClean="0">
                <a:solidFill>
                  <a:srgbClr val="FF0000"/>
                </a:solidFill>
                <a:latin typeface="微软雅黑" panose="020B0503020204020204" pitchFamily="34" charset="-122"/>
                <a:ea typeface="微软雅黑" panose="020B0503020204020204" pitchFamily="34" charset="-122"/>
              </a:rPr>
              <a:t>BCC-Fe</a:t>
            </a:r>
            <a:r>
              <a:rPr lang="zh-CN" altLang="en-US" sz="2400" b="1" dirty="0" smtClean="0">
                <a:solidFill>
                  <a:srgbClr val="FF0000"/>
                </a:solidFill>
                <a:latin typeface="微软雅黑" panose="020B0503020204020204" pitchFamily="34" charset="-122"/>
                <a:ea typeface="微软雅黑" panose="020B0503020204020204" pitchFamily="34" charset="-122"/>
              </a:rPr>
              <a:t>和</a:t>
            </a:r>
            <a:r>
              <a:rPr lang="en-US" altLang="zh-CN" sz="2400" b="1" dirty="0" smtClean="0">
                <a:solidFill>
                  <a:srgbClr val="FF0000"/>
                </a:solidFill>
                <a:latin typeface="微软雅黑" panose="020B0503020204020204" pitchFamily="34" charset="-122"/>
                <a:ea typeface="微软雅黑" panose="020B0503020204020204" pitchFamily="34" charset="-122"/>
              </a:rPr>
              <a:t>FCC-Fe</a:t>
            </a:r>
            <a:endParaRPr lang="zh-CN" altLang="en-US" sz="24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left)">
                                      <p:cBhvr>
                                        <p:cTn id="12"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utoUpdateAnimBg="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Rectangle 3"/>
          <p:cNvSpPr>
            <a:spLocks noChangeArrowheads="1"/>
          </p:cNvSpPr>
          <p:nvPr/>
        </p:nvSpPr>
        <p:spPr bwMode="auto">
          <a:xfrm>
            <a:off x="319321" y="855002"/>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一、固体中原子运动的两种基本方式</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0" name="Text Box 5"/>
          <p:cNvSpPr txBox="1">
            <a:spLocks noChangeArrowheads="1"/>
          </p:cNvSpPr>
          <p:nvPr/>
        </p:nvSpPr>
        <p:spPr bwMode="auto">
          <a:xfrm>
            <a:off x="226157" y="1565221"/>
            <a:ext cx="8824679"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0000FF"/>
                </a:solidFill>
                <a:latin typeface="微软雅黑" panose="020B0503020204020204" pitchFamily="34" charset="-122"/>
                <a:ea typeface="微软雅黑" panose="020B0503020204020204" pitchFamily="34" charset="-122"/>
              </a:rPr>
              <a:t>机械运动</a:t>
            </a:r>
            <a:r>
              <a:rPr lang="zh-CN" altLang="en-US" sz="2800" dirty="0">
                <a:latin typeface="微软雅黑" panose="020B0503020204020204" pitchFamily="34" charset="-122"/>
                <a:ea typeface="微软雅黑" panose="020B0503020204020204" pitchFamily="34" charset="-122"/>
              </a:rPr>
              <a:t>－－大量原子集体的协同运动</a:t>
            </a:r>
            <a:r>
              <a:rPr lang="en-US" altLang="zh-CN" sz="2800" dirty="0">
                <a:latin typeface="微软雅黑" panose="020B0503020204020204" pitchFamily="34" charset="-122"/>
                <a:ea typeface="微软雅黑" panose="020B0503020204020204" pitchFamily="34" charset="-122"/>
              </a:rPr>
              <a:t>(cooperative movement, or military movement)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a:p>
            <a:pPr marL="0" indent="0" eaLnBrk="1" hangingPunct="1">
              <a:spcBef>
                <a:spcPct val="50000"/>
              </a:spcBef>
              <a:buNone/>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滑移、孪生、马氏体相变等</a:t>
            </a:r>
            <a:endParaRPr lang="zh-CN" altLang="en-US" sz="2800" dirty="0">
              <a:latin typeface="微软雅黑" panose="020B0503020204020204" pitchFamily="34" charset="-122"/>
              <a:ea typeface="微软雅黑" panose="020B0503020204020204" pitchFamily="34" charset="-122"/>
            </a:endParaRPr>
          </a:p>
          <a:p>
            <a:pPr eaLnBrk="1" hangingPunct="1">
              <a:spcBef>
                <a:spcPct val="50000"/>
              </a:spcBef>
            </a:pPr>
            <a:r>
              <a:rPr lang="zh-CN" altLang="en-US" sz="2800" b="1" dirty="0">
                <a:solidFill>
                  <a:srgbClr val="0000FF"/>
                </a:solidFill>
                <a:latin typeface="微软雅黑" panose="020B0503020204020204" pitchFamily="34" charset="-122"/>
                <a:ea typeface="微软雅黑" panose="020B0503020204020204" pitchFamily="34" charset="-122"/>
              </a:rPr>
              <a:t>无规则的热运动</a:t>
            </a:r>
            <a:r>
              <a:rPr lang="zh-CN" altLang="en-US" sz="2800"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原子的振动</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跳跃迁移</a:t>
            </a:r>
            <a:r>
              <a:rPr lang="en-US" altLang="zh-CN" sz="2800" dirty="0">
                <a:latin typeface="微软雅黑" panose="020B0503020204020204" pitchFamily="34" charset="-122"/>
                <a:ea typeface="微软雅黑" panose="020B0503020204020204" pitchFamily="34" charset="-122"/>
              </a:rPr>
              <a:t>(random thermal movement or civil movement)</a:t>
            </a:r>
            <a:endParaRPr lang="en-US" altLang="zh-CN" sz="2800" dirty="0">
              <a:latin typeface="微软雅黑" panose="020B0503020204020204" pitchFamily="34" charset="-122"/>
              <a:ea typeface="微软雅黑" panose="020B0503020204020204" pitchFamily="34" charset="-122"/>
            </a:endParaRPr>
          </a:p>
          <a:p>
            <a:pPr eaLnBrk="1" hangingPunct="1">
              <a:spcBef>
                <a:spcPct val="50000"/>
              </a:spcBef>
              <a:buFontTx/>
              <a:buNone/>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单个原子的热运动是无规则的，但是大量的原子热运动的统计结果可能有一定的规律</a:t>
            </a:r>
            <a:r>
              <a:rPr lang="zh-CN" altLang="en-US" sz="2800" dirty="0"/>
              <a:t>。</a:t>
            </a:r>
            <a:endParaRPr lang="zh-CN" altLang="en-US" sz="2800" dirty="0"/>
          </a:p>
        </p:txBody>
      </p:sp>
      <p:sp>
        <p:nvSpPr>
          <p:cNvPr id="3" name="矩形 2"/>
          <p:cNvSpPr/>
          <p:nvPr/>
        </p:nvSpPr>
        <p:spPr>
          <a:xfrm>
            <a:off x="707578" y="5495688"/>
            <a:ext cx="8091645" cy="1200329"/>
          </a:xfrm>
          <a:prstGeom prst="rect">
            <a:avLst/>
          </a:prstGeom>
        </p:spPr>
        <p:txBody>
          <a:bodyPr wrap="square">
            <a:spAutoFit/>
          </a:bodyPr>
          <a:lstStyle/>
          <a:p>
            <a:pPr>
              <a:spcBef>
                <a:spcPct val="50000"/>
              </a:spcBef>
            </a:pPr>
            <a:r>
              <a:rPr lang="zh-CN" altLang="en-US" sz="3600" b="1" dirty="0">
                <a:solidFill>
                  <a:srgbClr val="0000FF"/>
                </a:solidFill>
                <a:latin typeface="微软雅黑" panose="020B0503020204020204" pitchFamily="34" charset="-122"/>
                <a:ea typeface="微软雅黑" panose="020B0503020204020204" pitchFamily="34" charset="-122"/>
              </a:rPr>
              <a:t>扩散是指由于大量原子的热运动引起的物质的宏观迁移。</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wipe(left)">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wipe(left)">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wipe(left)">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528515" y="89419"/>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Text Box 2"/>
          <p:cNvSpPr txBox="1">
            <a:spLocks noChangeArrowheads="1"/>
          </p:cNvSpPr>
          <p:nvPr/>
        </p:nvSpPr>
        <p:spPr bwMode="auto">
          <a:xfrm>
            <a:off x="680915" y="2209118"/>
            <a:ext cx="7691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互扩散（</a:t>
            </a:r>
            <a:r>
              <a:rPr lang="en-US" altLang="zh-CN" sz="2400" b="1" dirty="0">
                <a:solidFill>
                  <a:srgbClr val="FF0000"/>
                </a:solidFill>
                <a:latin typeface="微软雅黑" panose="020B0503020204020204" pitchFamily="34" charset="-122"/>
                <a:ea typeface="微软雅黑" panose="020B0503020204020204" pitchFamily="34" charset="-122"/>
              </a:rPr>
              <a:t>inter-diffusion</a:t>
            </a:r>
            <a:r>
              <a:rPr lang="zh-CN" altLang="en-US" sz="2400" b="1" dirty="0">
                <a:solidFill>
                  <a:srgbClr val="FF0000"/>
                </a:solidFill>
                <a:latin typeface="微软雅黑" panose="020B0503020204020204" pitchFamily="34" charset="-122"/>
                <a:ea typeface="微软雅黑" panose="020B0503020204020204" pitchFamily="34" charset="-122"/>
              </a:rPr>
              <a:t>）：有浓度差的空间扩散</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 name="Rectangle 3"/>
          <p:cNvSpPr>
            <a:spLocks noChangeArrowheads="1"/>
          </p:cNvSpPr>
          <p:nvPr/>
        </p:nvSpPr>
        <p:spPr bwMode="auto">
          <a:xfrm>
            <a:off x="452315" y="913718"/>
            <a:ext cx="7010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800" b="1" dirty="0">
                <a:solidFill>
                  <a:schemeClr val="accent2"/>
                </a:solidFill>
                <a:latin typeface="微软雅黑" panose="020B0503020204020204" pitchFamily="34" charset="-122"/>
                <a:ea typeface="微软雅黑" panose="020B0503020204020204" pitchFamily="34" charset="-122"/>
              </a:rPr>
              <a:t>二、扩散的分类</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pic>
        <p:nvPicPr>
          <p:cNvPr id="1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715" y="2894918"/>
            <a:ext cx="6705600" cy="389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528515" y="1523318"/>
            <a:ext cx="7507287" cy="650082"/>
            <a:chOff x="528515" y="1523318"/>
            <a:chExt cx="7507287" cy="650082"/>
          </a:xfrm>
        </p:grpSpPr>
        <p:sp>
          <p:nvSpPr>
            <p:cNvPr id="11" name="Text Box 4"/>
            <p:cNvSpPr txBox="1">
              <a:spLocks noChangeArrowheads="1"/>
            </p:cNvSpPr>
            <p:nvPr/>
          </p:nvSpPr>
          <p:spPr bwMode="auto">
            <a:xfrm>
              <a:off x="528515" y="1523318"/>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、按浓度均匀程度来分：</a:t>
              </a:r>
              <a:r>
                <a:rPr lang="en-US" altLang="zh-CN" sz="2400" b="1" dirty="0">
                  <a:solidFill>
                    <a:srgbClr val="0000FF"/>
                  </a:solidFill>
                  <a:latin typeface="微软雅黑" panose="020B0503020204020204" pitchFamily="34" charset="-122"/>
                  <a:ea typeface="微软雅黑" panose="020B0503020204020204" pitchFamily="34" charset="-122"/>
                </a:rPr>
                <a:t>(concentration)</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7042027" y="1523318"/>
            <a:ext cx="993775" cy="650082"/>
          </p:xfrm>
          <a:graphic>
            <a:graphicData uri="http://schemas.openxmlformats.org/presentationml/2006/ole">
              <mc:AlternateContent xmlns:mc="http://schemas.openxmlformats.org/markup-compatibility/2006">
                <mc:Choice xmlns:v="urn:schemas-microsoft-com:vml" Requires="v">
                  <p:oleObj spid="_x0000_s343208" name="" r:id="rId2" imgW="486410" imgH="312420" progId="Equation.3">
                    <p:embed/>
                  </p:oleObj>
                </mc:Choice>
                <mc:Fallback>
                  <p:oleObj name="" r:id="rId2" imgW="486410" imgH="312420" progId="Equation.3">
                    <p:embed/>
                    <p:pic>
                      <p:nvPicPr>
                        <p:cNvPr id="0" name="对象 92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027" y="1523318"/>
                          <a:ext cx="993775" cy="650082"/>
                        </a:xfrm>
                        <a:prstGeom prst="rect">
                          <a:avLst/>
                        </a:prstGeom>
                        <a:noFill/>
                        <a:ln>
                          <a:noFill/>
                        </a:ln>
                      </p:spPr>
                    </p:pic>
                  </p:oleObj>
                </mc:Fallback>
              </mc:AlternateContent>
            </a:graphicData>
          </a:graphic>
        </p:graphicFrame>
      </p:grpSp>
      <p:sp>
        <p:nvSpPr>
          <p:cNvPr id="15" name="矩形 14"/>
          <p:cNvSpPr/>
          <p:nvPr/>
        </p:nvSpPr>
        <p:spPr>
          <a:xfrm>
            <a:off x="7507257" y="127093"/>
            <a:ext cx="1303669" cy="476541"/>
          </a:xfrm>
          <a:prstGeom prst="rect">
            <a:avLst/>
          </a:prstGeom>
          <a:solidFill>
            <a:srgbClr val="FFFF00"/>
          </a:solidFill>
        </p:spPr>
        <p:txBody>
          <a:bodyPr wrap="square">
            <a:spAutoFit/>
          </a:bodyPr>
          <a:lstStyle/>
          <a:p>
            <a:pPr>
              <a:lnSpc>
                <a:spcPct val="140000"/>
              </a:lnSpc>
            </a:pPr>
            <a:r>
              <a:rPr lang="zh-CN" altLang="en-US" sz="2000" b="1" dirty="0">
                <a:solidFill>
                  <a:srgbClr val="FF0000"/>
                </a:solidFill>
                <a:latin typeface="楷体_GB2312" pitchFamily="49" charset="-122"/>
                <a:ea typeface="楷体_GB2312" pitchFamily="49" charset="-122"/>
              </a:rPr>
              <a:t>掌握概念</a:t>
            </a:r>
            <a:endParaRPr lang="zh-CN" altLang="en-US" sz="2000" b="1" dirty="0">
              <a:solidFill>
                <a:srgbClr val="FF0000"/>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707578" y="161983"/>
            <a:ext cx="3116943"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2.1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Rectangle 3"/>
          <p:cNvSpPr>
            <a:spLocks noChangeArrowheads="1"/>
          </p:cNvSpPr>
          <p:nvPr/>
        </p:nvSpPr>
        <p:spPr bwMode="auto">
          <a:xfrm>
            <a:off x="357421" y="1075912"/>
            <a:ext cx="6934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  </a:t>
            </a:r>
            <a:r>
              <a:rPr lang="zh-CN" altLang="en-US" sz="2400" b="1" dirty="0">
                <a:solidFill>
                  <a:srgbClr val="FF0000"/>
                </a:solidFill>
                <a:latin typeface="微软雅黑" panose="020B0503020204020204" pitchFamily="34" charset="-122"/>
                <a:ea typeface="微软雅黑" panose="020B0503020204020204" pitchFamily="34" charset="-122"/>
              </a:rPr>
              <a:t>自扩散（</a:t>
            </a:r>
            <a:r>
              <a:rPr lang="en-US" altLang="zh-CN" sz="2400" b="1" dirty="0">
                <a:solidFill>
                  <a:srgbClr val="FF0000"/>
                </a:solidFill>
                <a:latin typeface="微软雅黑" panose="020B0503020204020204" pitchFamily="34" charset="-122"/>
                <a:ea typeface="微软雅黑" panose="020B0503020204020204" pitchFamily="34" charset="-122"/>
              </a:rPr>
              <a:t>self-diffusion</a:t>
            </a:r>
            <a:r>
              <a:rPr lang="zh-CN" altLang="en-US" sz="2400" b="1" dirty="0">
                <a:solidFill>
                  <a:srgbClr val="FF0000"/>
                </a:solidFill>
                <a:latin typeface="微软雅黑" panose="020B0503020204020204" pitchFamily="34" charset="-122"/>
                <a:ea typeface="微软雅黑" panose="020B0503020204020204" pitchFamily="34" charset="-122"/>
              </a:rPr>
              <a:t>）：没有浓度差的扩散</a:t>
            </a:r>
            <a:endParaRPr lang="zh-CN" altLang="en-US" sz="2400" b="1" dirty="0">
              <a:solidFill>
                <a:srgbClr val="FF0000"/>
              </a:solidFill>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400" dirty="0"/>
              <a:t>    相同的原子之间只是交换位置，没有原子的净迁移，也没有浓度变化。</a:t>
            </a:r>
            <a:endParaRPr lang="zh-CN" altLang="en-US" sz="2400" dirty="0"/>
          </a:p>
        </p:txBody>
      </p:sp>
      <p:graphicFrame>
        <p:nvGraphicFramePr>
          <p:cNvPr id="9" name="对象 8"/>
          <p:cNvGraphicFramePr>
            <a:graphicFrameLocks noChangeAspect="1"/>
          </p:cNvGraphicFramePr>
          <p:nvPr/>
        </p:nvGraphicFramePr>
        <p:xfrm>
          <a:off x="7507693" y="961774"/>
          <a:ext cx="1278030" cy="748023"/>
        </p:xfrm>
        <a:graphic>
          <a:graphicData uri="http://schemas.openxmlformats.org/presentationml/2006/ole">
            <mc:AlternateContent xmlns:mc="http://schemas.openxmlformats.org/markup-compatibility/2006">
              <mc:Choice xmlns:v="urn:schemas-microsoft-com:vml" Requires="v">
                <p:oleObj spid="_x0000_s344236" name="" r:id="rId1" imgW="486410" imgH="312420" progId="Equation.3">
                  <p:embed/>
                </p:oleObj>
              </mc:Choice>
              <mc:Fallback>
                <p:oleObj name="" r:id="rId1" imgW="486410" imgH="312420" progId="Equation.3">
                  <p:embed/>
                  <p:pic>
                    <p:nvPicPr>
                      <p:cNvPr id="0" name="对象 9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693" y="961774"/>
                        <a:ext cx="1278030" cy="748023"/>
                      </a:xfrm>
                      <a:prstGeom prst="rect">
                        <a:avLst/>
                      </a:prstGeom>
                      <a:noFill/>
                      <a:ln>
                        <a:noFill/>
                      </a:ln>
                    </p:spPr>
                  </p:pic>
                </p:oleObj>
              </mc:Fallback>
            </mc:AlternateContent>
          </a:graphicData>
        </a:graphic>
      </p:graphicFrame>
      <p:pic>
        <p:nvPicPr>
          <p:cNvPr id="344082" name="Picture 18" descr="âself diffusion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l="4382" t="40986" r="7172" b="14176"/>
          <a:stretch>
            <a:fillRect/>
          </a:stretch>
        </p:blipFill>
        <p:spPr bwMode="auto">
          <a:xfrm>
            <a:off x="845364" y="2717573"/>
            <a:ext cx="7160434" cy="2722509"/>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826749" y="5584804"/>
            <a:ext cx="1416906"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扩散前</a:t>
            </a:r>
            <a:endParaRPr lang="zh-CN" altLang="en-US" sz="2400" dirty="0"/>
          </a:p>
        </p:txBody>
      </p:sp>
      <p:sp>
        <p:nvSpPr>
          <p:cNvPr id="15" name="矩形 14"/>
          <p:cNvSpPr/>
          <p:nvPr/>
        </p:nvSpPr>
        <p:spPr>
          <a:xfrm>
            <a:off x="5616004" y="5584804"/>
            <a:ext cx="1416906"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扩散后</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grpFill/>
        <a:ln w="9525">
          <a:noFill/>
          <a:miter lim="800000"/>
        </a:ln>
        <a:effectLst>
          <a:prstShdw prst="shdw17" dist="17961" dir="2700000">
            <a:schemeClr val="accent1">
              <a:gamma/>
              <a:shade val="60000"/>
              <a:invGamma/>
            </a:schemeClr>
          </a:prstShdw>
        </a:effectLst>
      </a:spPr>
      <a:bodyPr>
        <a:spAutoFit/>
      </a:bodyPr>
      <a:lstStyle>
        <a:defPPr algn="ctr" fontAlgn="auto">
          <a:spcBef>
            <a:spcPts val="0"/>
          </a:spcBef>
          <a:spcAft>
            <a:spcPts val="0"/>
          </a:spcAft>
          <a:defRPr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3469</Words>
  <Application>WPS 演示</Application>
  <PresentationFormat>全屏显示(4:3)</PresentationFormat>
  <Paragraphs>349</Paragraphs>
  <Slides>26</Slides>
  <Notes>11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25</vt:i4>
      </vt:variant>
      <vt:variant>
        <vt:lpstr>幻灯片标题</vt:lpstr>
      </vt:variant>
      <vt:variant>
        <vt:i4>26</vt:i4>
      </vt:variant>
    </vt:vector>
  </HeadingPairs>
  <TitlesOfParts>
    <vt:vector size="66" baseType="lpstr">
      <vt:lpstr>Arial</vt:lpstr>
      <vt:lpstr>宋体</vt:lpstr>
      <vt:lpstr>Wingdings</vt:lpstr>
      <vt:lpstr>微软雅黑</vt:lpstr>
      <vt:lpstr>Times New Roman</vt:lpstr>
      <vt:lpstr>Tahoma</vt:lpstr>
      <vt:lpstr>楷体_GB2312</vt:lpstr>
      <vt:lpstr>新宋体</vt:lpstr>
      <vt:lpstr>Arial,Bold</vt:lpstr>
      <vt:lpstr>Segoe Print</vt:lpstr>
      <vt:lpstr>Calibri</vt:lpstr>
      <vt:lpstr>Arial Unicode MS</vt:lpstr>
      <vt:lpstr>Symbol</vt:lpstr>
      <vt:lpstr>Segoe</vt:lpstr>
      <vt:lpstr>Office 主题​​</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邵东一中_张锦程</cp:lastModifiedBy>
  <cp:revision>6181</cp:revision>
  <dcterms:created xsi:type="dcterms:W3CDTF">2015-08-10T15:11:00Z</dcterms:created>
  <dcterms:modified xsi:type="dcterms:W3CDTF">2020-06-07T05:42:44Z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